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notesMasterIdLst>
    <p:notesMasterId r:id="rId7"/>
  </p:notesMasterIdLst>
  <p:handoutMasterIdLst>
    <p:handoutMasterId r:id="rId75"/>
  </p:handoutMasterIdLst>
  <p:sldIdLst>
    <p:sldId id="381" r:id="rId4"/>
    <p:sldId id="561" r:id="rId5"/>
    <p:sldId id="747" r:id="rId6"/>
    <p:sldId id="1062" r:id="rId8"/>
    <p:sldId id="1117" r:id="rId9"/>
    <p:sldId id="1114" r:id="rId10"/>
    <p:sldId id="1115" r:id="rId11"/>
    <p:sldId id="1116" r:id="rId12"/>
    <p:sldId id="1186" r:id="rId13"/>
    <p:sldId id="1118" r:id="rId14"/>
    <p:sldId id="1121" r:id="rId15"/>
    <p:sldId id="1119" r:id="rId16"/>
    <p:sldId id="1120" r:id="rId17"/>
    <p:sldId id="1122" r:id="rId18"/>
    <p:sldId id="1123" r:id="rId19"/>
    <p:sldId id="1124" r:id="rId20"/>
    <p:sldId id="1125" r:id="rId21"/>
    <p:sldId id="1126" r:id="rId22"/>
    <p:sldId id="1127" r:id="rId23"/>
    <p:sldId id="1128" r:id="rId24"/>
    <p:sldId id="1129" r:id="rId25"/>
    <p:sldId id="1130" r:id="rId26"/>
    <p:sldId id="1131" r:id="rId27"/>
    <p:sldId id="1132" r:id="rId28"/>
    <p:sldId id="1133" r:id="rId29"/>
    <p:sldId id="1134" r:id="rId30"/>
    <p:sldId id="1135" r:id="rId31"/>
    <p:sldId id="1136" r:id="rId32"/>
    <p:sldId id="1137" r:id="rId33"/>
    <p:sldId id="1138" r:id="rId34"/>
    <p:sldId id="1139" r:id="rId35"/>
    <p:sldId id="1140" r:id="rId36"/>
    <p:sldId id="1141" r:id="rId37"/>
    <p:sldId id="1142" r:id="rId38"/>
    <p:sldId id="1143" r:id="rId39"/>
    <p:sldId id="1144" r:id="rId40"/>
    <p:sldId id="1145" r:id="rId41"/>
    <p:sldId id="1146" r:id="rId42"/>
    <p:sldId id="1147" r:id="rId43"/>
    <p:sldId id="1148" r:id="rId44"/>
    <p:sldId id="1149" r:id="rId45"/>
    <p:sldId id="1187" r:id="rId46"/>
    <p:sldId id="1150" r:id="rId47"/>
    <p:sldId id="1151" r:id="rId48"/>
    <p:sldId id="1152" r:id="rId49"/>
    <p:sldId id="1153" r:id="rId50"/>
    <p:sldId id="1154" r:id="rId51"/>
    <p:sldId id="1155" r:id="rId52"/>
    <p:sldId id="1156" r:id="rId53"/>
    <p:sldId id="1157" r:id="rId54"/>
    <p:sldId id="1158" r:id="rId55"/>
    <p:sldId id="1159" r:id="rId56"/>
    <p:sldId id="1160" r:id="rId57"/>
    <p:sldId id="1161" r:id="rId58"/>
    <p:sldId id="1162" r:id="rId59"/>
    <p:sldId id="1163" r:id="rId60"/>
    <p:sldId id="1164" r:id="rId61"/>
    <p:sldId id="1166" r:id="rId62"/>
    <p:sldId id="1165" r:id="rId63"/>
    <p:sldId id="1167" r:id="rId64"/>
    <p:sldId id="749" r:id="rId65"/>
    <p:sldId id="750" r:id="rId66"/>
    <p:sldId id="751" r:id="rId67"/>
    <p:sldId id="752" r:id="rId68"/>
    <p:sldId id="753" r:id="rId69"/>
    <p:sldId id="754" r:id="rId70"/>
    <p:sldId id="759" r:id="rId71"/>
    <p:sldId id="1059" r:id="rId72"/>
    <p:sldId id="757" r:id="rId73"/>
    <p:sldId id="758" r:id="rId74"/>
  </p:sldIdLst>
  <p:sldSz cx="12192000" cy="6858000"/>
  <p:notesSz cx="6858000" cy="9144000"/>
  <p:custDataLst>
    <p:tags r:id="rId8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w" initials="z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494" autoAdjust="0"/>
    <p:restoredTop sz="94660"/>
  </p:normalViewPr>
  <p:slideViewPr>
    <p:cSldViewPr snapToGrid="0" showGuides="1">
      <p:cViewPr varScale="1">
        <p:scale>
          <a:sx n="103" d="100"/>
          <a:sy n="103" d="100"/>
        </p:scale>
        <p:origin x="132" y="336"/>
      </p:cViewPr>
      <p:guideLst>
        <p:guide orient="horz" pos="1806"/>
        <p:guide pos="385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98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0" Type="http://schemas.openxmlformats.org/officeDocument/2006/relationships/tags" Target="tags/tag177.xml"/><Relationship Id="rId8" Type="http://schemas.openxmlformats.org/officeDocument/2006/relationships/slide" Target="slides/slide4.xml"/><Relationship Id="rId79" Type="http://schemas.openxmlformats.org/officeDocument/2006/relationships/commentAuthors" Target="commentAuthors.xml"/><Relationship Id="rId78" Type="http://schemas.openxmlformats.org/officeDocument/2006/relationships/tableStyles" Target="tableStyles.xml"/><Relationship Id="rId77" Type="http://schemas.openxmlformats.org/officeDocument/2006/relationships/viewProps" Target="viewProps.xml"/><Relationship Id="rId76" Type="http://schemas.openxmlformats.org/officeDocument/2006/relationships/presProps" Target="presProps.xml"/><Relationship Id="rId75" Type="http://schemas.openxmlformats.org/officeDocument/2006/relationships/handoutMaster" Target="handoutMasters/handoutMaster1.xml"/><Relationship Id="rId74" Type="http://schemas.openxmlformats.org/officeDocument/2006/relationships/slide" Target="slides/slide70.xml"/><Relationship Id="rId73" Type="http://schemas.openxmlformats.org/officeDocument/2006/relationships/slide" Target="slides/slide69.xml"/><Relationship Id="rId72" Type="http://schemas.openxmlformats.org/officeDocument/2006/relationships/slide" Target="slides/slide68.xml"/><Relationship Id="rId71" Type="http://schemas.openxmlformats.org/officeDocument/2006/relationships/slide" Target="slides/slide67.xml"/><Relationship Id="rId70" Type="http://schemas.openxmlformats.org/officeDocument/2006/relationships/slide" Target="slides/slide66.xml"/><Relationship Id="rId7" Type="http://schemas.openxmlformats.org/officeDocument/2006/relationships/notesMaster" Target="notesMasters/notesMaster1.xml"/><Relationship Id="rId69" Type="http://schemas.openxmlformats.org/officeDocument/2006/relationships/slide" Target="slides/slide65.xml"/><Relationship Id="rId68" Type="http://schemas.openxmlformats.org/officeDocument/2006/relationships/slide" Target="slides/slide64.xml"/><Relationship Id="rId67" Type="http://schemas.openxmlformats.org/officeDocument/2006/relationships/slide" Target="slides/slide63.xml"/><Relationship Id="rId66" Type="http://schemas.openxmlformats.org/officeDocument/2006/relationships/slide" Target="slides/slide62.xml"/><Relationship Id="rId65" Type="http://schemas.openxmlformats.org/officeDocument/2006/relationships/slide" Target="slides/slide61.xml"/><Relationship Id="rId64" Type="http://schemas.openxmlformats.org/officeDocument/2006/relationships/slide" Target="slides/slide60.xml"/><Relationship Id="rId63" Type="http://schemas.openxmlformats.org/officeDocument/2006/relationships/slide" Target="slides/slide59.xml"/><Relationship Id="rId62" Type="http://schemas.openxmlformats.org/officeDocument/2006/relationships/slide" Target="slides/slide58.xml"/><Relationship Id="rId61" Type="http://schemas.openxmlformats.org/officeDocument/2006/relationships/slide" Target="slides/slide57.xml"/><Relationship Id="rId60" Type="http://schemas.openxmlformats.org/officeDocument/2006/relationships/slide" Target="slides/slide56.xml"/><Relationship Id="rId6" Type="http://schemas.openxmlformats.org/officeDocument/2006/relationships/slide" Target="slides/slide3.xml"/><Relationship Id="rId59" Type="http://schemas.openxmlformats.org/officeDocument/2006/relationships/slide" Target="slides/slide55.xml"/><Relationship Id="rId58" Type="http://schemas.openxmlformats.org/officeDocument/2006/relationships/slide" Target="slides/slide54.xml"/><Relationship Id="rId57" Type="http://schemas.openxmlformats.org/officeDocument/2006/relationships/slide" Target="slides/slide53.xml"/><Relationship Id="rId56" Type="http://schemas.openxmlformats.org/officeDocument/2006/relationships/slide" Target="slides/slide52.xml"/><Relationship Id="rId55" Type="http://schemas.openxmlformats.org/officeDocument/2006/relationships/slide" Target="slides/slide51.xml"/><Relationship Id="rId54" Type="http://schemas.openxmlformats.org/officeDocument/2006/relationships/slide" Target="slides/slide50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" Type="http://schemas.openxmlformats.org/officeDocument/2006/relationships/slide" Target="slides/slide2.xml"/><Relationship Id="rId49" Type="http://schemas.openxmlformats.org/officeDocument/2006/relationships/slide" Target="slides/slide4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0" Type="http://schemas.openxmlformats.org/officeDocument/2006/relationships/slide" Target="slides/slide36.xml"/><Relationship Id="rId4" Type="http://schemas.openxmlformats.org/officeDocument/2006/relationships/slide" Target="slides/slide1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E42986-7278-4353-98A2-826C12DEB039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https://user.qzone.qq.com/2133576719?source=aiostar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dirty="0"/>
              <a:t>https://ke.qq.com/comment/index.html?cid=341933</a:t>
            </a:r>
            <a:endParaRPr lang="en-US" altLang="zh-CN" sz="12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5" descr="C:\Users\dev\Desktop\xx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9405" y="124691"/>
            <a:ext cx="927902" cy="927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5C5D1-AD16-4B01-871F-DE047A6CFB6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DE635-3FC4-4B83-A3D1-632FFA341E9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Picture 5" descr="C:\Users\dev\Desktop\xx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9405" y="124691"/>
            <a:ext cx="927902" cy="927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矩形 8"/>
          <p:cNvSpPr/>
          <p:nvPr userDrawn="1"/>
        </p:nvSpPr>
        <p:spPr>
          <a:xfrm>
            <a:off x="0" y="6334298"/>
            <a:ext cx="12192000" cy="52370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0" y="2746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35C5D1-AD16-4B01-871F-DE047A6CFB6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CDE635-3FC4-4B83-A3D1-632FFA341E9A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xStyles>
    <p:titleStyle>
      <a:lvl1pPr algn="ctr" defTabSz="1218565" rtl="0" eaLnBrk="1" latinLnBrk="0" hangingPunct="1">
        <a:spcBef>
          <a:spcPct val="0"/>
        </a:spcBef>
        <a:buNone/>
        <a:defRPr sz="586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–"/>
        <a:defRPr sz="3735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image" Target="../media/image1.png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8.xml"/><Relationship Id="rId7" Type="http://schemas.openxmlformats.org/officeDocument/2006/relationships/slideLayout" Target="../slideLayouts/slideLayout2.xml"/><Relationship Id="rId6" Type="http://schemas.openxmlformats.org/officeDocument/2006/relationships/tags" Target="../tags/tag21.xml"/><Relationship Id="rId5" Type="http://schemas.openxmlformats.org/officeDocument/2006/relationships/hyperlink" Target="file:///E:\android-sdk-windows\docs\reference\android\graphics\Shader.html" TargetMode="External"/><Relationship Id="rId4" Type="http://schemas.openxmlformats.org/officeDocument/2006/relationships/hyperlink" Target="file:///E:\android-sdk-windows\docs\reference\android\graphics\PathEffect.html" TargetMode="External"/><Relationship Id="rId3" Type="http://schemas.openxmlformats.org/officeDocument/2006/relationships/hyperlink" Target="file:///E:\android-sdk-windows\docs\reference\android\graphics\Paint.html" TargetMode="External"/><Relationship Id="rId2" Type="http://schemas.openxmlformats.org/officeDocument/2006/relationships/tags" Target="../tags/tag20.xml"/><Relationship Id="rId1" Type="http://schemas.openxmlformats.org/officeDocument/2006/relationships/tags" Target="../tags/tag19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tags" Target="../tags/tag24.xml"/><Relationship Id="rId7" Type="http://schemas.openxmlformats.org/officeDocument/2006/relationships/hyperlink" Target="file:///E:\android-sdk-windows\docs\reference\android\graphics\Paint.Join.html" TargetMode="External"/><Relationship Id="rId6" Type="http://schemas.openxmlformats.org/officeDocument/2006/relationships/hyperlink" Target="file:///E:\android-sdk-windows\docs\reference\android\graphics\Paint.Cap.html" TargetMode="External"/><Relationship Id="rId5" Type="http://schemas.openxmlformats.org/officeDocument/2006/relationships/hyperlink" Target="file:///E:\android-sdk-windows\docs\reference\android\graphics\Paint.Align.html" TargetMode="External"/><Relationship Id="rId4" Type="http://schemas.openxmlformats.org/officeDocument/2006/relationships/hyperlink" Target="file:///E:\android-sdk-windows\docs\reference\android\graphics\Paint.Style.html" TargetMode="External"/><Relationship Id="rId3" Type="http://schemas.openxmlformats.org/officeDocument/2006/relationships/hyperlink" Target="file:///E:\android-sdk-windows\docs\reference\android\graphics\Paint.html" TargetMode="External"/><Relationship Id="rId2" Type="http://schemas.openxmlformats.org/officeDocument/2006/relationships/tags" Target="../tags/tag23.xml"/><Relationship Id="rId10" Type="http://schemas.openxmlformats.org/officeDocument/2006/relationships/notesSlide" Target="../notesSlides/notesSlide9.xml"/><Relationship Id="rId1" Type="http://schemas.openxmlformats.org/officeDocument/2006/relationships/tags" Target="../tags/tag2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5.xml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8.xml"/><Relationship Id="rId3" Type="http://schemas.openxmlformats.org/officeDocument/2006/relationships/image" Target="../media/image10.png"/><Relationship Id="rId2" Type="http://schemas.openxmlformats.org/officeDocument/2006/relationships/tags" Target="../tags/tag27.xml"/><Relationship Id="rId1" Type="http://schemas.openxmlformats.org/officeDocument/2006/relationships/tags" Target="../tags/tag2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9.xml"/></Relationships>
</file>

<file path=ppt/slides/_rels/slide1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3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32.xml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tags" Target="../tags/tag31.xml"/><Relationship Id="rId1" Type="http://schemas.openxmlformats.org/officeDocument/2006/relationships/tags" Target="../tags/tag3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3.xml"/></Relationships>
</file>

<file path=ppt/slides/_rels/slide1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36.xml"/><Relationship Id="rId3" Type="http://schemas.openxmlformats.org/officeDocument/2006/relationships/image" Target="../media/image13.png"/><Relationship Id="rId2" Type="http://schemas.openxmlformats.org/officeDocument/2006/relationships/tags" Target="../tags/tag35.xml"/><Relationship Id="rId1" Type="http://schemas.openxmlformats.org/officeDocument/2006/relationships/tags" Target="../tags/tag34.xml"/></Relationships>
</file>

<file path=ppt/slides/_rels/slide1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6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39.xml"/><Relationship Id="rId3" Type="http://schemas.openxmlformats.org/officeDocument/2006/relationships/image" Target="../media/image14.png"/><Relationship Id="rId2" Type="http://schemas.openxmlformats.org/officeDocument/2006/relationships/tags" Target="../tags/tag38.xml"/><Relationship Id="rId1" Type="http://schemas.openxmlformats.org/officeDocument/2006/relationships/tags" Target="../tags/tag37.xml"/></Relationships>
</file>

<file path=ppt/slides/_rels/slide1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7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42.xml"/><Relationship Id="rId4" Type="http://schemas.openxmlformats.org/officeDocument/2006/relationships/image" Target="../media/image16.png"/><Relationship Id="rId3" Type="http://schemas.openxmlformats.org/officeDocument/2006/relationships/image" Target="../media/image15.png"/><Relationship Id="rId2" Type="http://schemas.openxmlformats.org/officeDocument/2006/relationships/tags" Target="../tags/tag41.xml"/><Relationship Id="rId1" Type="http://schemas.openxmlformats.org/officeDocument/2006/relationships/tags" Target="../tags/tag40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.png"/><Relationship Id="rId2" Type="http://schemas.openxmlformats.org/officeDocument/2006/relationships/tags" Target="../tags/tag5.xml"/><Relationship Id="rId1" Type="http://schemas.openxmlformats.org/officeDocument/2006/relationships/tags" Target="../tags/tag4.xml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tags" Target="../tags/tag45.xml"/><Relationship Id="rId7" Type="http://schemas.openxmlformats.org/officeDocument/2006/relationships/image" Target="../media/image20.png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5.png"/><Relationship Id="rId3" Type="http://schemas.openxmlformats.org/officeDocument/2006/relationships/image" Target="../media/image17.png"/><Relationship Id="rId2" Type="http://schemas.openxmlformats.org/officeDocument/2006/relationships/tags" Target="../tags/tag44.xml"/><Relationship Id="rId10" Type="http://schemas.openxmlformats.org/officeDocument/2006/relationships/notesSlide" Target="../notesSlides/notesSlide18.xml"/><Relationship Id="rId1" Type="http://schemas.openxmlformats.org/officeDocument/2006/relationships/tags" Target="../tags/tag4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6.xml"/></Relationships>
</file>

<file path=ppt/slides/_rels/slide2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0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49.xml"/><Relationship Id="rId4" Type="http://schemas.openxmlformats.org/officeDocument/2006/relationships/image" Target="../media/image22.png"/><Relationship Id="rId3" Type="http://schemas.openxmlformats.org/officeDocument/2006/relationships/image" Target="../media/image21.png"/><Relationship Id="rId2" Type="http://schemas.openxmlformats.org/officeDocument/2006/relationships/tags" Target="../tags/tag48.xml"/><Relationship Id="rId1" Type="http://schemas.openxmlformats.org/officeDocument/2006/relationships/tags" Target="../tags/tag47.xml"/></Relationships>
</file>

<file path=ppt/slides/_rels/slide2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1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52.xml"/><Relationship Id="rId4" Type="http://schemas.openxmlformats.org/officeDocument/2006/relationships/image" Target="../media/image24.jpeg"/><Relationship Id="rId3" Type="http://schemas.openxmlformats.org/officeDocument/2006/relationships/image" Target="../media/image23.jpeg"/><Relationship Id="rId2" Type="http://schemas.openxmlformats.org/officeDocument/2006/relationships/tags" Target="../tags/tag51.xml"/><Relationship Id="rId1" Type="http://schemas.openxmlformats.org/officeDocument/2006/relationships/tags" Target="../tags/tag5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3.xml"/></Relationships>
</file>

<file path=ppt/slides/_rels/slide2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3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56.xml"/><Relationship Id="rId4" Type="http://schemas.openxmlformats.org/officeDocument/2006/relationships/image" Target="../media/image26.png"/><Relationship Id="rId3" Type="http://schemas.openxmlformats.org/officeDocument/2006/relationships/image" Target="../media/image25.png"/><Relationship Id="rId2" Type="http://schemas.openxmlformats.org/officeDocument/2006/relationships/tags" Target="../tags/tag55.xml"/><Relationship Id="rId1" Type="http://schemas.openxmlformats.org/officeDocument/2006/relationships/tags" Target="../tags/tag54.xml"/></Relationships>
</file>

<file path=ppt/slides/_rels/slide2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4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59.xml"/><Relationship Id="rId4" Type="http://schemas.openxmlformats.org/officeDocument/2006/relationships/image" Target="../media/image27.png"/><Relationship Id="rId3" Type="http://schemas.openxmlformats.org/officeDocument/2006/relationships/image" Target="../media/image25.png"/><Relationship Id="rId2" Type="http://schemas.openxmlformats.org/officeDocument/2006/relationships/tags" Target="../tags/tag58.xml"/><Relationship Id="rId1" Type="http://schemas.openxmlformats.org/officeDocument/2006/relationships/tags" Target="../tags/tag5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0.xml"/></Relationships>
</file>

<file path=ppt/slides/_rels/slide2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6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63.xml"/><Relationship Id="rId3" Type="http://schemas.openxmlformats.org/officeDocument/2006/relationships/image" Target="../media/image28.png"/><Relationship Id="rId2" Type="http://schemas.openxmlformats.org/officeDocument/2006/relationships/tags" Target="../tags/tag62.xml"/><Relationship Id="rId1" Type="http://schemas.openxmlformats.org/officeDocument/2006/relationships/tags" Target="../tags/tag61.xml"/></Relationships>
</file>

<file path=ppt/slides/_rels/slide2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7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66.xml"/><Relationship Id="rId3" Type="http://schemas.openxmlformats.org/officeDocument/2006/relationships/image" Target="../media/image29.jpeg"/><Relationship Id="rId2" Type="http://schemas.openxmlformats.org/officeDocument/2006/relationships/tags" Target="../tags/tag65.xml"/><Relationship Id="rId1" Type="http://schemas.openxmlformats.org/officeDocument/2006/relationships/tags" Target="../tags/tag6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Relationship Id="rId3" Type="http://schemas.openxmlformats.org/officeDocument/2006/relationships/image" Target="../media/image3.jpeg"/><Relationship Id="rId2" Type="http://schemas.openxmlformats.org/officeDocument/2006/relationships/tags" Target="../tags/tag7.xml"/><Relationship Id="rId1" Type="http://schemas.openxmlformats.org/officeDocument/2006/relationships/tags" Target="../tags/tag6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8.xml"/><Relationship Id="rId7" Type="http://schemas.openxmlformats.org/officeDocument/2006/relationships/slideLayout" Target="../slideLayouts/slideLayout2.xml"/><Relationship Id="rId6" Type="http://schemas.openxmlformats.org/officeDocument/2006/relationships/tags" Target="../tags/tag69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3" Type="http://schemas.openxmlformats.org/officeDocument/2006/relationships/image" Target="../media/image28.png"/><Relationship Id="rId2" Type="http://schemas.openxmlformats.org/officeDocument/2006/relationships/tags" Target="../tags/tag68.xml"/><Relationship Id="rId1" Type="http://schemas.openxmlformats.org/officeDocument/2006/relationships/tags" Target="../tags/tag67.xml"/></Relationships>
</file>

<file path=ppt/slides/_rels/slide3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9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72.xml"/><Relationship Id="rId4" Type="http://schemas.openxmlformats.org/officeDocument/2006/relationships/image" Target="../media/image32.png"/><Relationship Id="rId3" Type="http://schemas.openxmlformats.org/officeDocument/2006/relationships/image" Target="../media/image28.png"/><Relationship Id="rId2" Type="http://schemas.openxmlformats.org/officeDocument/2006/relationships/tags" Target="../tags/tag71.xml"/><Relationship Id="rId1" Type="http://schemas.openxmlformats.org/officeDocument/2006/relationships/tags" Target="../tags/tag70.xml"/></Relationships>
</file>

<file path=ppt/slides/_rels/slide3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0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75.xml"/><Relationship Id="rId4" Type="http://schemas.openxmlformats.org/officeDocument/2006/relationships/image" Target="../media/image33.png"/><Relationship Id="rId3" Type="http://schemas.openxmlformats.org/officeDocument/2006/relationships/image" Target="../media/image28.png"/><Relationship Id="rId2" Type="http://schemas.openxmlformats.org/officeDocument/2006/relationships/tags" Target="../tags/tag74.xml"/><Relationship Id="rId1" Type="http://schemas.openxmlformats.org/officeDocument/2006/relationships/tags" Target="../tags/tag7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6.xml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79.xml"/><Relationship Id="rId2" Type="http://schemas.openxmlformats.org/officeDocument/2006/relationships/tags" Target="../tags/tag78.xml"/><Relationship Id="rId1" Type="http://schemas.openxmlformats.org/officeDocument/2006/relationships/tags" Target="../tags/tag77.xml"/></Relationships>
</file>

<file path=ppt/slides/_rels/slide3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3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82.xml"/><Relationship Id="rId3" Type="http://schemas.openxmlformats.org/officeDocument/2006/relationships/image" Target="../media/image34.png"/><Relationship Id="rId2" Type="http://schemas.openxmlformats.org/officeDocument/2006/relationships/tags" Target="../tags/tag81.xml"/><Relationship Id="rId1" Type="http://schemas.openxmlformats.org/officeDocument/2006/relationships/tags" Target="../tags/tag80.xml"/></Relationships>
</file>

<file path=ppt/slides/_rels/slide3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4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85.xml"/><Relationship Id="rId3" Type="http://schemas.openxmlformats.org/officeDocument/2006/relationships/image" Target="../media/image35.png"/><Relationship Id="rId2" Type="http://schemas.openxmlformats.org/officeDocument/2006/relationships/tags" Target="../tags/tag84.xml"/><Relationship Id="rId1" Type="http://schemas.openxmlformats.org/officeDocument/2006/relationships/tags" Target="../tags/tag83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5.xml"/><Relationship Id="rId7" Type="http://schemas.openxmlformats.org/officeDocument/2006/relationships/slideLayout" Target="../slideLayouts/slideLayout2.xml"/><Relationship Id="rId6" Type="http://schemas.openxmlformats.org/officeDocument/2006/relationships/tags" Target="../tags/tag88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3" Type="http://schemas.openxmlformats.org/officeDocument/2006/relationships/image" Target="../media/image36.png"/><Relationship Id="rId2" Type="http://schemas.openxmlformats.org/officeDocument/2006/relationships/tags" Target="../tags/tag87.xml"/><Relationship Id="rId1" Type="http://schemas.openxmlformats.org/officeDocument/2006/relationships/tags" Target="../tags/tag86.xml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6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91.xml"/><Relationship Id="rId2" Type="http://schemas.openxmlformats.org/officeDocument/2006/relationships/tags" Target="../tags/tag90.xml"/><Relationship Id="rId1" Type="http://schemas.openxmlformats.org/officeDocument/2006/relationships/tags" Target="../tags/tag89.xml"/></Relationships>
</file>

<file path=ppt/slides/_rels/slide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94.xml"/><Relationship Id="rId2" Type="http://schemas.openxmlformats.org/officeDocument/2006/relationships/tags" Target="../tags/tag93.xml"/><Relationship Id="rId1" Type="http://schemas.openxmlformats.org/officeDocument/2006/relationships/tags" Target="../tags/tag92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9.xml"/><Relationship Id="rId1" Type="http://schemas.openxmlformats.org/officeDocument/2006/relationships/tags" Target="../tags/tag8.xml"/></Relationships>
</file>

<file path=ppt/slides/_rels/slide4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8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97.xml"/><Relationship Id="rId3" Type="http://schemas.openxmlformats.org/officeDocument/2006/relationships/hyperlink" Target="eclipse-javadoc:%E2%98%82=MatrixTest/E:\/android-sdk-windows\/platforms\/android-21\/android.jar%3candroid.graphics(Matrix.class%E2%98%83Matrix" TargetMode="External"/><Relationship Id="rId2" Type="http://schemas.openxmlformats.org/officeDocument/2006/relationships/tags" Target="../tags/tag96.xml"/><Relationship Id="rId1" Type="http://schemas.openxmlformats.org/officeDocument/2006/relationships/tags" Target="../tags/tag95.xml"/></Relationships>
</file>

<file path=ppt/slides/_rels/slide4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9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100.xml"/><Relationship Id="rId4" Type="http://schemas.openxmlformats.org/officeDocument/2006/relationships/hyperlink" Target="eclipse-javadoc:%E2%98%82=MatrixTest/E:\/android-sdk-windows\/platforms\/android-21\/android.jar%3candroid.graphics(Matrix.class%E2%98%83Matrix~postConcat~Landroid.graphics.Matrix;%E2%98%82Matrix" TargetMode="External"/><Relationship Id="rId3" Type="http://schemas.openxmlformats.org/officeDocument/2006/relationships/hyperlink" Target="eclipse-javadoc:%E2%98%82=MatrixTest/E:\/android-sdk-windows\/platforms\/android-21\/android.jar%3candroid.graphics(Matrix.class%E2%98%83Matrix" TargetMode="External"/><Relationship Id="rId2" Type="http://schemas.openxmlformats.org/officeDocument/2006/relationships/tags" Target="../tags/tag99.xml"/><Relationship Id="rId1" Type="http://schemas.openxmlformats.org/officeDocument/2006/relationships/tags" Target="../tags/tag98.xml"/></Relationships>
</file>

<file path=ppt/slides/_rels/slide4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40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103.xml"/><Relationship Id="rId4" Type="http://schemas.openxmlformats.org/officeDocument/2006/relationships/hyperlink" Target="eclipse-javadoc:%E2%98%82=MatrixTest/E:\/android-sdk-windows\/platforms\/android-21\/android.jar%3candroid.graphics(Matrix.class%E2%98%83Matrix~postConcat~Landroid.graphics.Matrix;%E2%98%82Matrix" TargetMode="External"/><Relationship Id="rId3" Type="http://schemas.openxmlformats.org/officeDocument/2006/relationships/hyperlink" Target="eclipse-javadoc:%E2%98%82=MatrixTest/E:\/android-sdk-windows\/platforms\/android-21\/android.jar%3candroid.graphics(Matrix.class%E2%98%83Matrix" TargetMode="External"/><Relationship Id="rId2" Type="http://schemas.openxmlformats.org/officeDocument/2006/relationships/tags" Target="../tags/tag102.xml"/><Relationship Id="rId1" Type="http://schemas.openxmlformats.org/officeDocument/2006/relationships/tags" Target="../tags/tag101.xml"/></Relationships>
</file>

<file path=ppt/slides/_rels/slide4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1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06.xml"/><Relationship Id="rId3" Type="http://schemas.openxmlformats.org/officeDocument/2006/relationships/image" Target="../media/image39.png"/><Relationship Id="rId2" Type="http://schemas.openxmlformats.org/officeDocument/2006/relationships/tags" Target="../tags/tag105.xml"/><Relationship Id="rId1" Type="http://schemas.openxmlformats.org/officeDocument/2006/relationships/tags" Target="../tags/tag104.xml"/></Relationships>
</file>

<file path=ppt/slides/_rels/slide4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2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09.xml"/><Relationship Id="rId3" Type="http://schemas.openxmlformats.org/officeDocument/2006/relationships/image" Target="../media/image40.png"/><Relationship Id="rId2" Type="http://schemas.openxmlformats.org/officeDocument/2006/relationships/tags" Target="../tags/tag108.xml"/><Relationship Id="rId1" Type="http://schemas.openxmlformats.org/officeDocument/2006/relationships/tags" Target="../tags/tag107.xml"/></Relationships>
</file>

<file path=ppt/slides/_rels/slide45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43.xml"/><Relationship Id="rId8" Type="http://schemas.openxmlformats.org/officeDocument/2006/relationships/slideLayout" Target="../slideLayouts/slideLayout2.xml"/><Relationship Id="rId7" Type="http://schemas.openxmlformats.org/officeDocument/2006/relationships/tags" Target="../tags/tag11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Relationship Id="rId3" Type="http://schemas.openxmlformats.org/officeDocument/2006/relationships/image" Target="../media/image41.png"/><Relationship Id="rId2" Type="http://schemas.openxmlformats.org/officeDocument/2006/relationships/tags" Target="../tags/tag111.xml"/><Relationship Id="rId1" Type="http://schemas.openxmlformats.org/officeDocument/2006/relationships/tags" Target="../tags/tag110.xml"/></Relationships>
</file>

<file path=ppt/slides/_rels/slide4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tags" Target="../tags/tag115.xml"/><Relationship Id="rId7" Type="http://schemas.openxmlformats.org/officeDocument/2006/relationships/image" Target="../media/image49.png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Relationship Id="rId3" Type="http://schemas.openxmlformats.org/officeDocument/2006/relationships/image" Target="../media/image45.png"/><Relationship Id="rId2" Type="http://schemas.openxmlformats.org/officeDocument/2006/relationships/tags" Target="../tags/tag114.xml"/><Relationship Id="rId10" Type="http://schemas.openxmlformats.org/officeDocument/2006/relationships/notesSlide" Target="../notesSlides/notesSlide44.xml"/><Relationship Id="rId1" Type="http://schemas.openxmlformats.org/officeDocument/2006/relationships/tags" Target="../tags/tag113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5.xml"/><Relationship Id="rId7" Type="http://schemas.openxmlformats.org/officeDocument/2006/relationships/slideLayout" Target="../slideLayouts/slideLayout2.xml"/><Relationship Id="rId6" Type="http://schemas.openxmlformats.org/officeDocument/2006/relationships/tags" Target="../tags/tag118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Relationship Id="rId3" Type="http://schemas.openxmlformats.org/officeDocument/2006/relationships/image" Target="../media/image50.png"/><Relationship Id="rId2" Type="http://schemas.openxmlformats.org/officeDocument/2006/relationships/tags" Target="../tags/tag117.xml"/><Relationship Id="rId1" Type="http://schemas.openxmlformats.org/officeDocument/2006/relationships/tags" Target="../tags/tag116.xml"/></Relationships>
</file>

<file path=ppt/slides/_rels/slide4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6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21.xml"/><Relationship Id="rId3" Type="http://schemas.openxmlformats.org/officeDocument/2006/relationships/hyperlink" Target="eclipse-javadoc:%E2%98%82=MatrixTest/E:\/android-sdk-windows\/platforms\/android-21\/android.jar%3candroid.graphics(Matrix.class%E2%98%83Matrix" TargetMode="External"/><Relationship Id="rId2" Type="http://schemas.openxmlformats.org/officeDocument/2006/relationships/tags" Target="../tags/tag120.xml"/><Relationship Id="rId1" Type="http://schemas.openxmlformats.org/officeDocument/2006/relationships/tags" Target="../tags/tag119.xml"/></Relationships>
</file>

<file path=ppt/slides/_rels/slide49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47.xml"/><Relationship Id="rId8" Type="http://schemas.openxmlformats.org/officeDocument/2006/relationships/slideLayout" Target="../slideLayouts/slideLayout2.xml"/><Relationship Id="rId7" Type="http://schemas.openxmlformats.org/officeDocument/2006/relationships/tags" Target="../tags/tag124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tags" Target="../tags/tag123.xml"/><Relationship Id="rId1" Type="http://schemas.openxmlformats.org/officeDocument/2006/relationships/tags" Target="../tags/tag12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5.xml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128.xml"/><Relationship Id="rId2" Type="http://schemas.openxmlformats.org/officeDocument/2006/relationships/tags" Target="../tags/tag127.xml"/><Relationship Id="rId1" Type="http://schemas.openxmlformats.org/officeDocument/2006/relationships/tags" Target="../tags/tag126.xml"/></Relationships>
</file>

<file path=ppt/slides/_rels/slide5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0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31.xml"/><Relationship Id="rId3" Type="http://schemas.openxmlformats.org/officeDocument/2006/relationships/image" Target="../media/image57.png"/><Relationship Id="rId2" Type="http://schemas.openxmlformats.org/officeDocument/2006/relationships/tags" Target="../tags/tag130.xml"/><Relationship Id="rId1" Type="http://schemas.openxmlformats.org/officeDocument/2006/relationships/tags" Target="../tags/tag129.xml"/></Relationships>
</file>

<file path=ppt/slides/_rels/slide5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1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34.xml"/><Relationship Id="rId3" Type="http://schemas.openxmlformats.org/officeDocument/2006/relationships/image" Target="../media/image58.png"/><Relationship Id="rId2" Type="http://schemas.openxmlformats.org/officeDocument/2006/relationships/tags" Target="../tags/tag133.xml"/><Relationship Id="rId1" Type="http://schemas.openxmlformats.org/officeDocument/2006/relationships/tags" Target="../tags/tag132.xml"/></Relationships>
</file>

<file path=ppt/slides/_rels/slide5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52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137.xml"/><Relationship Id="rId4" Type="http://schemas.openxmlformats.org/officeDocument/2006/relationships/hyperlink" Target="eclipse-javadoc:%E2%98%82=Sample5_6/E:\/android-sdk-windows\/platforms\/android-21\/android.jar%3candroid.opengl(Matrix.class%E2%98%83Matrix" TargetMode="External"/><Relationship Id="rId3" Type="http://schemas.openxmlformats.org/officeDocument/2006/relationships/image" Target="../media/image59.png"/><Relationship Id="rId2" Type="http://schemas.openxmlformats.org/officeDocument/2006/relationships/tags" Target="../tags/tag136.xml"/><Relationship Id="rId1" Type="http://schemas.openxmlformats.org/officeDocument/2006/relationships/tags" Target="../tags/tag135.xml"/></Relationships>
</file>

<file path=ppt/slides/_rels/slide5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53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140.xml"/><Relationship Id="rId4" Type="http://schemas.openxmlformats.org/officeDocument/2006/relationships/image" Target="../media/image60.png"/><Relationship Id="rId3" Type="http://schemas.openxmlformats.org/officeDocument/2006/relationships/hyperlink" Target="eclipse-javadoc:%E2%98%82=Sample5_6/E:\/android-sdk-windows\/platforms\/android-21\/android.jar%3candroid.opengl(Matrix.class%E2%98%83Matrix" TargetMode="External"/><Relationship Id="rId2" Type="http://schemas.openxmlformats.org/officeDocument/2006/relationships/tags" Target="../tags/tag139.xml"/><Relationship Id="rId1" Type="http://schemas.openxmlformats.org/officeDocument/2006/relationships/tags" Target="../tags/tag138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1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5.xml"/><Relationship Id="rId7" Type="http://schemas.openxmlformats.org/officeDocument/2006/relationships/slideLayout" Target="../slideLayouts/slideLayout2.xml"/><Relationship Id="rId6" Type="http://schemas.openxmlformats.org/officeDocument/2006/relationships/tags" Target="../tags/tag144.xml"/><Relationship Id="rId5" Type="http://schemas.openxmlformats.org/officeDocument/2006/relationships/hyperlink" Target="file:///E:\android-sdk-windows\docs\reference\android\graphics\Canvas.html" TargetMode="External"/><Relationship Id="rId4" Type="http://schemas.openxmlformats.org/officeDocument/2006/relationships/hyperlink" Target="file:///E:\android-sdk-windows\docs\reference\android\graphics\drawable\Drawable.html" TargetMode="External"/><Relationship Id="rId3" Type="http://schemas.openxmlformats.org/officeDocument/2006/relationships/image" Target="../media/image61.png"/><Relationship Id="rId2" Type="http://schemas.openxmlformats.org/officeDocument/2006/relationships/tags" Target="../tags/tag143.xml"/><Relationship Id="rId1" Type="http://schemas.openxmlformats.org/officeDocument/2006/relationships/tags" Target="../tags/tag142.xml"/></Relationships>
</file>

<file path=ppt/slides/_rels/slide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147.xml"/><Relationship Id="rId2" Type="http://schemas.openxmlformats.org/officeDocument/2006/relationships/tags" Target="../tags/tag146.xml"/><Relationship Id="rId1" Type="http://schemas.openxmlformats.org/officeDocument/2006/relationships/tags" Target="../tags/tag145.xml"/></Relationships>
</file>

<file path=ppt/slides/_rels/slide5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7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50.xml"/><Relationship Id="rId3" Type="http://schemas.openxmlformats.org/officeDocument/2006/relationships/image" Target="../media/image62.png"/><Relationship Id="rId2" Type="http://schemas.openxmlformats.org/officeDocument/2006/relationships/tags" Target="../tags/tag149.xml"/><Relationship Id="rId1" Type="http://schemas.openxmlformats.org/officeDocument/2006/relationships/tags" Target="../tags/tag148.xml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1.xml"/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image" Target="../media/image7.jpeg"/></Relationships>
</file>

<file path=ppt/slides/_rels/slide6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8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153.xml"/><Relationship Id="rId2" Type="http://schemas.openxmlformats.org/officeDocument/2006/relationships/tags" Target="../tags/tag152.xml"/><Relationship Id="rId1" Type="http://schemas.openxmlformats.org/officeDocument/2006/relationships/tags" Target="../tags/tag15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4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60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tags" Target="../tags/tag155.xml"/></Relationships>
</file>

<file path=ppt/slides/_rels/slide6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8.png"/><Relationship Id="rId1" Type="http://schemas.openxmlformats.org/officeDocument/2006/relationships/tags" Target="../tags/tag156.xml"/></Relationships>
</file>

<file path=ppt/slides/_rels/slide6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tags" Target="../tags/tag161.xml"/><Relationship Id="rId4" Type="http://schemas.openxmlformats.org/officeDocument/2006/relationships/tags" Target="../tags/tag160.xml"/><Relationship Id="rId3" Type="http://schemas.openxmlformats.org/officeDocument/2006/relationships/tags" Target="../tags/tag159.xml"/><Relationship Id="rId2" Type="http://schemas.openxmlformats.org/officeDocument/2006/relationships/tags" Target="../tags/tag158.xml"/><Relationship Id="rId1" Type="http://schemas.openxmlformats.org/officeDocument/2006/relationships/tags" Target="../tags/tag15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9.pn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image" Target="../media/image70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63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Relationship Id="rId3" Type="http://schemas.openxmlformats.org/officeDocument/2006/relationships/image" Target="../media/image3.jpeg"/><Relationship Id="rId2" Type="http://schemas.openxmlformats.org/officeDocument/2006/relationships/tags" Target="../tags/tag163.xml"/><Relationship Id="rId1" Type="http://schemas.openxmlformats.org/officeDocument/2006/relationships/tags" Target="../tags/tag162.xml"/></Relationships>
</file>

<file path=ppt/slides/_rels/slide6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64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68.xml"/><Relationship Id="rId4" Type="http://schemas.openxmlformats.org/officeDocument/2006/relationships/tags" Target="../tags/tag167.xml"/><Relationship Id="rId3" Type="http://schemas.openxmlformats.org/officeDocument/2006/relationships/tags" Target="../tags/tag166.xml"/><Relationship Id="rId2" Type="http://schemas.openxmlformats.org/officeDocument/2006/relationships/tags" Target="../tags/tag165.xml"/><Relationship Id="rId1" Type="http://schemas.openxmlformats.org/officeDocument/2006/relationships/tags" Target="../tags/tag164.xml"/></Relationships>
</file>

<file path=ppt/slides/_rels/slide6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65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Relationship Id="rId3" Type="http://schemas.openxmlformats.org/officeDocument/2006/relationships/image" Target="../media/image73.png"/><Relationship Id="rId2" Type="http://schemas.openxmlformats.org/officeDocument/2006/relationships/tags" Target="../tags/tag170.xml"/><Relationship Id="rId1" Type="http://schemas.openxmlformats.org/officeDocument/2006/relationships/tags" Target="../tags/tag169.xml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4.xml"/><Relationship Id="rId3" Type="http://schemas.openxmlformats.org/officeDocument/2006/relationships/hyperlink" Target="file:///E:\android-sdk-windows\docs\reference\android\view\View.html" TargetMode="External"/><Relationship Id="rId2" Type="http://schemas.openxmlformats.org/officeDocument/2006/relationships/tags" Target="../tags/tag13.xml"/><Relationship Id="rId1" Type="http://schemas.openxmlformats.org/officeDocument/2006/relationships/tags" Target="../tags/tag12.xml"/></Relationships>
</file>

<file path=ppt/slides/_rels/slide7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tags" Target="../tags/tag176.xml"/><Relationship Id="rId5" Type="http://schemas.openxmlformats.org/officeDocument/2006/relationships/tags" Target="../tags/tag175.xml"/><Relationship Id="rId4" Type="http://schemas.openxmlformats.org/officeDocument/2006/relationships/tags" Target="../tags/tag174.xml"/><Relationship Id="rId3" Type="http://schemas.openxmlformats.org/officeDocument/2006/relationships/tags" Target="../tags/tag173.xml"/><Relationship Id="rId2" Type="http://schemas.openxmlformats.org/officeDocument/2006/relationships/tags" Target="../tags/tag172.xml"/><Relationship Id="rId1" Type="http://schemas.openxmlformats.org/officeDocument/2006/relationships/tags" Target="../tags/tag171.xml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tags" Target="../tags/tag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A_圆角矩形 22"/>
          <p:cNvSpPr/>
          <p:nvPr>
            <p:custDataLst>
              <p:tags r:id="rId1"/>
            </p:custDataLst>
          </p:nvPr>
        </p:nvSpPr>
        <p:spPr>
          <a:xfrm>
            <a:off x="2828925" y="4206875"/>
            <a:ext cx="6097588" cy="296863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dist" defTabSz="1218565" fontAlgn="auto"/>
            <a:r>
              <a:rPr lang="en-US" altLang="zh-CN" sz="1335" strike="noStrike" noProof="1">
                <a:solidFill>
                  <a:srgbClr val="FFFFFF">
                    <a:lumMod val="50000"/>
                  </a:srgbClr>
                </a:solidFill>
                <a:latin typeface="Calibri" panose="020F0502020204030204"/>
                <a:ea typeface="宋体" panose="02010600030101010101" pitchFamily="2" charset="-122"/>
                <a:cs typeface="+mn-cs"/>
              </a:rPr>
              <a:t>THANK YOU FOR WATCHING</a:t>
            </a:r>
            <a:endParaRPr lang="zh-CN" altLang="en-US" sz="1335" strike="noStrike" noProof="1">
              <a:solidFill>
                <a:srgbClr val="FFFFFF">
                  <a:lumMod val="50000"/>
                </a:srgbClr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grpSp>
        <p:nvGrpSpPr>
          <p:cNvPr id="21" name="PA_组合 20"/>
          <p:cNvGrpSpPr/>
          <p:nvPr/>
        </p:nvGrpSpPr>
        <p:grpSpPr>
          <a:xfrm>
            <a:off x="-25400" y="3955098"/>
            <a:ext cx="12192000" cy="71437"/>
            <a:chOff x="2190216" y="0"/>
            <a:chExt cx="7128792" cy="108012"/>
          </a:xfrm>
        </p:grpSpPr>
        <p:sp>
          <p:nvSpPr>
            <p:cNvPr id="4" name="矩形 3"/>
            <p:cNvSpPr/>
            <p:nvPr/>
          </p:nvSpPr>
          <p:spPr>
            <a:xfrm>
              <a:off x="2190216" y="0"/>
              <a:ext cx="1188132" cy="10801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 fontAlgn="auto"/>
              <a:endParaRPr lang="zh-CN" altLang="en-US" sz="2400" strike="noStrike" noProof="1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3378348" y="0"/>
              <a:ext cx="1188132" cy="1080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 fontAlgn="auto"/>
              <a:endParaRPr lang="zh-CN" altLang="en-US" sz="2400" strike="noStrike" noProof="1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4566480" y="0"/>
              <a:ext cx="1188132" cy="10801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 fontAlgn="auto"/>
              <a:endParaRPr lang="zh-CN" altLang="en-US" sz="2400" strike="noStrike" noProof="1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5754612" y="0"/>
              <a:ext cx="1188132" cy="10801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 fontAlgn="auto"/>
              <a:endParaRPr lang="zh-CN" altLang="en-US" sz="2400" strike="noStrike" noProof="1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6942744" y="0"/>
              <a:ext cx="1188132" cy="10801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 fontAlgn="auto"/>
              <a:endParaRPr lang="zh-CN" altLang="en-US" sz="2400" strike="noStrike" noProof="1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8130876" y="0"/>
              <a:ext cx="1188132" cy="108012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 fontAlgn="auto"/>
              <a:endParaRPr lang="zh-CN" altLang="en-US" sz="2400" strike="noStrike" noProof="1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pic>
        <p:nvPicPr>
          <p:cNvPr id="37897" name="Picture 5" descr="C:\Users\dev\Desktop\x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8450" y="420688"/>
            <a:ext cx="1331913" cy="133191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7898" name="文本框 1"/>
          <p:cNvSpPr txBox="1"/>
          <p:nvPr/>
        </p:nvSpPr>
        <p:spPr>
          <a:xfrm>
            <a:off x="2138680" y="1691005"/>
            <a:ext cx="7915275" cy="87884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>
              <a:lnSpc>
                <a:spcPct val="160000"/>
              </a:lnSpc>
            </a:pPr>
            <a:r>
              <a:rPr lang="zh-CN" altLang="en-US" sz="3200" dirty="0">
                <a:solidFill>
                  <a:srgbClr val="FF0000"/>
                </a:solidFill>
                <a:latin typeface="等线" panose="02010600030101010101" charset="-122"/>
                <a:ea typeface="宋体" panose="02010600030101010101" pitchFamily="2" charset="-122"/>
              </a:rPr>
              <a:t>Android 自定义</a:t>
            </a:r>
            <a:r>
              <a:rPr lang="en-US" altLang="zh-CN" sz="3200" dirty="0">
                <a:solidFill>
                  <a:srgbClr val="FF0000"/>
                </a:solidFill>
                <a:latin typeface="等线" panose="02010600030101010101" charset="-122"/>
                <a:ea typeface="宋体" panose="02010600030101010101" pitchFamily="2" charset="-122"/>
              </a:rPr>
              <a:t>View</a:t>
            </a:r>
            <a:r>
              <a:rPr lang="zh-CN" altLang="en-US" sz="3200" dirty="0">
                <a:solidFill>
                  <a:srgbClr val="FF0000"/>
                </a:solidFill>
                <a:latin typeface="等线" panose="02010600030101010101" charset="-122"/>
                <a:ea typeface="宋体" panose="02010600030101010101" pitchFamily="2" charset="-122"/>
              </a:rPr>
              <a:t>绘制</a:t>
            </a:r>
            <a:endParaRPr lang="zh-CN" altLang="en-US" sz="3200" dirty="0">
              <a:solidFill>
                <a:srgbClr val="FF0000"/>
              </a:solidFill>
              <a:latin typeface="等线" panose="02010600030101010101" charset="-122"/>
              <a:ea typeface="宋体" panose="02010600030101010101" pitchFamily="2" charset="-122"/>
            </a:endParaRPr>
          </a:p>
        </p:txBody>
      </p:sp>
      <p:grpSp>
        <p:nvGrpSpPr>
          <p:cNvPr id="37899" name="组合 1"/>
          <p:cNvGrpSpPr/>
          <p:nvPr/>
        </p:nvGrpSpPr>
        <p:grpSpPr>
          <a:xfrm>
            <a:off x="4269105" y="4504062"/>
            <a:ext cx="4051688" cy="368300"/>
            <a:chOff x="1139058" y="5604513"/>
            <a:chExt cx="4051823" cy="367746"/>
          </a:xfrm>
        </p:grpSpPr>
        <p:grpSp>
          <p:nvGrpSpPr>
            <p:cNvPr id="37900" name="PA_组合 23"/>
            <p:cNvGrpSpPr/>
            <p:nvPr/>
          </p:nvGrpSpPr>
          <p:grpSpPr>
            <a:xfrm>
              <a:off x="1139058" y="5609179"/>
              <a:ext cx="359175" cy="360000"/>
              <a:chOff x="801291" y="3535885"/>
              <a:chExt cx="219347" cy="219347"/>
            </a:xfrm>
          </p:grpSpPr>
          <p:sp>
            <p:nvSpPr>
              <p:cNvPr id="2" name="Oval 10"/>
              <p:cNvSpPr>
                <a:spLocks noChangeArrowheads="1"/>
              </p:cNvSpPr>
              <p:nvPr/>
            </p:nvSpPr>
            <p:spPr bwMode="auto">
              <a:xfrm>
                <a:off x="801291" y="3535885"/>
                <a:ext cx="219347" cy="219347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8565" fontAlgn="auto"/>
                <a:endParaRPr lang="zh-CN" altLang="en-US" sz="2135" strike="noStrike" noProof="1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37902" name="组合 25"/>
              <p:cNvGrpSpPr/>
              <p:nvPr/>
            </p:nvGrpSpPr>
            <p:grpSpPr>
              <a:xfrm>
                <a:off x="860980" y="3583766"/>
                <a:ext cx="100336" cy="114060"/>
                <a:chOff x="860980" y="3583766"/>
                <a:chExt cx="100336" cy="114060"/>
              </a:xfrm>
            </p:grpSpPr>
            <p:sp>
              <p:nvSpPr>
                <p:cNvPr id="3" name="Freeform 12"/>
                <p:cNvSpPr>
                  <a:spLocks noEditPoints="1"/>
                </p:cNvSpPr>
                <p:nvPr/>
              </p:nvSpPr>
              <p:spPr bwMode="auto">
                <a:xfrm>
                  <a:off x="884050" y="3583766"/>
                  <a:ext cx="53830" cy="53740"/>
                </a:xfrm>
                <a:custGeom>
                  <a:avLst/>
                  <a:gdLst>
                    <a:gd name="T0" fmla="*/ 31 w 62"/>
                    <a:gd name="T1" fmla="*/ 62 h 62"/>
                    <a:gd name="T2" fmla="*/ 0 w 62"/>
                    <a:gd name="T3" fmla="*/ 31 h 62"/>
                    <a:gd name="T4" fmla="*/ 31 w 62"/>
                    <a:gd name="T5" fmla="*/ 0 h 62"/>
                    <a:gd name="T6" fmla="*/ 62 w 62"/>
                    <a:gd name="T7" fmla="*/ 31 h 62"/>
                    <a:gd name="T8" fmla="*/ 31 w 62"/>
                    <a:gd name="T9" fmla="*/ 62 h 62"/>
                    <a:gd name="T10" fmla="*/ 31 w 62"/>
                    <a:gd name="T11" fmla="*/ 11 h 62"/>
                    <a:gd name="T12" fmla="*/ 11 w 62"/>
                    <a:gd name="T13" fmla="*/ 31 h 62"/>
                    <a:gd name="T14" fmla="*/ 31 w 62"/>
                    <a:gd name="T15" fmla="*/ 51 h 62"/>
                    <a:gd name="T16" fmla="*/ 51 w 62"/>
                    <a:gd name="T17" fmla="*/ 31 h 62"/>
                    <a:gd name="T18" fmla="*/ 31 w 62"/>
                    <a:gd name="T19" fmla="*/ 11 h 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62" h="62">
                      <a:moveTo>
                        <a:pt x="31" y="62"/>
                      </a:moveTo>
                      <a:cubicBezTo>
                        <a:pt x="14" y="62"/>
                        <a:pt x="0" y="48"/>
                        <a:pt x="0" y="31"/>
                      </a:cubicBezTo>
                      <a:cubicBezTo>
                        <a:pt x="0" y="14"/>
                        <a:pt x="14" y="0"/>
                        <a:pt x="31" y="0"/>
                      </a:cubicBezTo>
                      <a:cubicBezTo>
                        <a:pt x="48" y="0"/>
                        <a:pt x="62" y="14"/>
                        <a:pt x="62" y="31"/>
                      </a:cubicBezTo>
                      <a:cubicBezTo>
                        <a:pt x="62" y="48"/>
                        <a:pt x="48" y="62"/>
                        <a:pt x="31" y="62"/>
                      </a:cubicBezTo>
                      <a:close/>
                      <a:moveTo>
                        <a:pt x="31" y="11"/>
                      </a:moveTo>
                      <a:cubicBezTo>
                        <a:pt x="20" y="11"/>
                        <a:pt x="11" y="20"/>
                        <a:pt x="11" y="31"/>
                      </a:cubicBezTo>
                      <a:cubicBezTo>
                        <a:pt x="11" y="42"/>
                        <a:pt x="20" y="51"/>
                        <a:pt x="31" y="51"/>
                      </a:cubicBezTo>
                      <a:cubicBezTo>
                        <a:pt x="42" y="51"/>
                        <a:pt x="51" y="42"/>
                        <a:pt x="51" y="31"/>
                      </a:cubicBezTo>
                      <a:cubicBezTo>
                        <a:pt x="51" y="20"/>
                        <a:pt x="42" y="11"/>
                        <a:pt x="31" y="11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8565" fontAlgn="auto"/>
                  <a:endParaRPr lang="zh-CN" altLang="en-US" sz="2135" strike="noStrike" noProof="1">
                    <a:solidFill>
                      <a:srgbClr val="FFFF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8" name="Freeform 13"/>
                <p:cNvSpPr/>
                <p:nvPr/>
              </p:nvSpPr>
              <p:spPr bwMode="auto">
                <a:xfrm>
                  <a:off x="860980" y="3643355"/>
                  <a:ext cx="100336" cy="54471"/>
                </a:xfrm>
                <a:custGeom>
                  <a:avLst/>
                  <a:gdLst>
                    <a:gd name="T0" fmla="*/ 111 w 116"/>
                    <a:gd name="T1" fmla="*/ 63 h 63"/>
                    <a:gd name="T2" fmla="*/ 105 w 116"/>
                    <a:gd name="T3" fmla="*/ 58 h 63"/>
                    <a:gd name="T4" fmla="*/ 58 w 116"/>
                    <a:gd name="T5" fmla="*/ 11 h 63"/>
                    <a:gd name="T6" fmla="*/ 11 w 116"/>
                    <a:gd name="T7" fmla="*/ 58 h 63"/>
                    <a:gd name="T8" fmla="*/ 6 w 116"/>
                    <a:gd name="T9" fmla="*/ 63 h 63"/>
                    <a:gd name="T10" fmla="*/ 0 w 116"/>
                    <a:gd name="T11" fmla="*/ 58 h 63"/>
                    <a:gd name="T12" fmla="*/ 58 w 116"/>
                    <a:gd name="T13" fmla="*/ 0 h 63"/>
                    <a:gd name="T14" fmla="*/ 116 w 116"/>
                    <a:gd name="T15" fmla="*/ 58 h 63"/>
                    <a:gd name="T16" fmla="*/ 111 w 116"/>
                    <a:gd name="T17" fmla="*/ 63 h 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16" h="63">
                      <a:moveTo>
                        <a:pt x="111" y="63"/>
                      </a:moveTo>
                      <a:cubicBezTo>
                        <a:pt x="108" y="63"/>
                        <a:pt x="105" y="61"/>
                        <a:pt x="105" y="58"/>
                      </a:cubicBezTo>
                      <a:cubicBezTo>
                        <a:pt x="105" y="32"/>
                        <a:pt x="84" y="11"/>
                        <a:pt x="58" y="11"/>
                      </a:cubicBezTo>
                      <a:cubicBezTo>
                        <a:pt x="32" y="11"/>
                        <a:pt x="11" y="32"/>
                        <a:pt x="11" y="58"/>
                      </a:cubicBezTo>
                      <a:cubicBezTo>
                        <a:pt x="11" y="61"/>
                        <a:pt x="9" y="63"/>
                        <a:pt x="6" y="63"/>
                      </a:cubicBezTo>
                      <a:cubicBezTo>
                        <a:pt x="3" y="63"/>
                        <a:pt x="0" y="61"/>
                        <a:pt x="0" y="58"/>
                      </a:cubicBezTo>
                      <a:cubicBezTo>
                        <a:pt x="0" y="26"/>
                        <a:pt x="26" y="0"/>
                        <a:pt x="58" y="0"/>
                      </a:cubicBezTo>
                      <a:cubicBezTo>
                        <a:pt x="90" y="0"/>
                        <a:pt x="116" y="26"/>
                        <a:pt x="116" y="58"/>
                      </a:cubicBezTo>
                      <a:cubicBezTo>
                        <a:pt x="116" y="61"/>
                        <a:pt x="114" y="63"/>
                        <a:pt x="111" y="63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8565" fontAlgn="auto"/>
                  <a:endParaRPr lang="zh-CN" altLang="en-US" sz="2135" strike="noStrike" noProof="1">
                    <a:solidFill>
                      <a:srgbClr val="FFFF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37905" name="PA_文本框 19"/>
            <p:cNvSpPr txBox="1"/>
            <p:nvPr>
              <p:custDataLst>
                <p:tags r:id="rId3"/>
              </p:custDataLst>
            </p:nvPr>
          </p:nvSpPr>
          <p:spPr>
            <a:xfrm>
              <a:off x="1498233" y="5604513"/>
              <a:ext cx="3692648" cy="36774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lstStyle/>
            <a:p>
              <a:pPr algn="l" defTabSz="1219200"/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主讲老师</a:t>
              </a:r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Zero</a:t>
              </a:r>
              <a:r>
                <a:rPr lang="zh-CN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老师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r>
                <a:rPr lang="en-US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3422253348</a:t>
              </a:r>
              <a:endPara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7906" name="组合 2"/>
          <p:cNvGrpSpPr/>
          <p:nvPr/>
        </p:nvGrpSpPr>
        <p:grpSpPr>
          <a:xfrm>
            <a:off x="4319588" y="5273675"/>
            <a:ext cx="3930778" cy="368300"/>
            <a:chOff x="4060522" y="5638470"/>
            <a:chExt cx="3931720" cy="367746"/>
          </a:xfrm>
        </p:grpSpPr>
        <p:grpSp>
          <p:nvGrpSpPr>
            <p:cNvPr id="37907" name="PA_组合 14"/>
            <p:cNvGrpSpPr/>
            <p:nvPr/>
          </p:nvGrpSpPr>
          <p:grpSpPr>
            <a:xfrm>
              <a:off x="4060522" y="5643136"/>
              <a:ext cx="360000" cy="360000"/>
              <a:chOff x="4248" y="3024"/>
              <a:chExt cx="600" cy="599"/>
            </a:xfrm>
          </p:grpSpPr>
          <p:sp>
            <p:nvSpPr>
              <p:cNvPr id="9" name="Oval 15"/>
              <p:cNvSpPr>
                <a:spLocks noChangeArrowheads="1"/>
              </p:cNvSpPr>
              <p:nvPr/>
            </p:nvSpPr>
            <p:spPr bwMode="auto">
              <a:xfrm>
                <a:off x="4248" y="3024"/>
                <a:ext cx="600" cy="599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8565" fontAlgn="auto"/>
                <a:endParaRPr lang="zh-CN" altLang="en-US" sz="2135" strike="noStrike" noProof="1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37909" name="Group 16"/>
              <p:cNvGrpSpPr/>
              <p:nvPr/>
            </p:nvGrpSpPr>
            <p:grpSpPr>
              <a:xfrm>
                <a:off x="4441" y="3144"/>
                <a:ext cx="215" cy="345"/>
                <a:chOff x="4441" y="3144"/>
                <a:chExt cx="215" cy="345"/>
              </a:xfrm>
            </p:grpSpPr>
            <p:sp>
              <p:nvSpPr>
                <p:cNvPr id="10" name="Freeform 17"/>
                <p:cNvSpPr>
                  <a:spLocks noEditPoints="1"/>
                </p:cNvSpPr>
                <p:nvPr/>
              </p:nvSpPr>
              <p:spPr bwMode="auto">
                <a:xfrm>
                  <a:off x="4474" y="3144"/>
                  <a:ext cx="149" cy="253"/>
                </a:xfrm>
                <a:custGeom>
                  <a:avLst/>
                  <a:gdLst>
                    <a:gd name="T0" fmla="*/ 31 w 63"/>
                    <a:gd name="T1" fmla="*/ 107 h 107"/>
                    <a:gd name="T2" fmla="*/ 63 w 63"/>
                    <a:gd name="T3" fmla="*/ 78 h 107"/>
                    <a:gd name="T4" fmla="*/ 63 w 63"/>
                    <a:gd name="T5" fmla="*/ 29 h 107"/>
                    <a:gd name="T6" fmla="*/ 31 w 63"/>
                    <a:gd name="T7" fmla="*/ 0 h 107"/>
                    <a:gd name="T8" fmla="*/ 0 w 63"/>
                    <a:gd name="T9" fmla="*/ 29 h 107"/>
                    <a:gd name="T10" fmla="*/ 0 w 63"/>
                    <a:gd name="T11" fmla="*/ 78 h 107"/>
                    <a:gd name="T12" fmla="*/ 31 w 63"/>
                    <a:gd name="T13" fmla="*/ 107 h 107"/>
                    <a:gd name="T14" fmla="*/ 10 w 63"/>
                    <a:gd name="T15" fmla="*/ 29 h 107"/>
                    <a:gd name="T16" fmla="*/ 31 w 63"/>
                    <a:gd name="T17" fmla="*/ 10 h 107"/>
                    <a:gd name="T18" fmla="*/ 53 w 63"/>
                    <a:gd name="T19" fmla="*/ 29 h 107"/>
                    <a:gd name="T20" fmla="*/ 53 w 63"/>
                    <a:gd name="T21" fmla="*/ 78 h 107"/>
                    <a:gd name="T22" fmla="*/ 31 w 63"/>
                    <a:gd name="T23" fmla="*/ 97 h 107"/>
                    <a:gd name="T24" fmla="*/ 10 w 63"/>
                    <a:gd name="T25" fmla="*/ 78 h 107"/>
                    <a:gd name="T26" fmla="*/ 10 w 63"/>
                    <a:gd name="T27" fmla="*/ 29 h 1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63" h="107">
                      <a:moveTo>
                        <a:pt x="31" y="107"/>
                      </a:moveTo>
                      <a:cubicBezTo>
                        <a:pt x="49" y="107"/>
                        <a:pt x="63" y="94"/>
                        <a:pt x="63" y="78"/>
                      </a:cubicBezTo>
                      <a:cubicBezTo>
                        <a:pt x="63" y="29"/>
                        <a:pt x="63" y="29"/>
                        <a:pt x="63" y="29"/>
                      </a:cubicBezTo>
                      <a:cubicBezTo>
                        <a:pt x="63" y="13"/>
                        <a:pt x="49" y="0"/>
                        <a:pt x="31" y="0"/>
                      </a:cubicBezTo>
                      <a:cubicBezTo>
                        <a:pt x="14" y="0"/>
                        <a:pt x="0" y="13"/>
                        <a:pt x="0" y="29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94"/>
                        <a:pt x="14" y="107"/>
                        <a:pt x="31" y="107"/>
                      </a:cubicBezTo>
                      <a:close/>
                      <a:moveTo>
                        <a:pt x="10" y="29"/>
                      </a:moveTo>
                      <a:cubicBezTo>
                        <a:pt x="10" y="18"/>
                        <a:pt x="19" y="10"/>
                        <a:pt x="31" y="10"/>
                      </a:cubicBezTo>
                      <a:cubicBezTo>
                        <a:pt x="43" y="10"/>
                        <a:pt x="53" y="18"/>
                        <a:pt x="53" y="29"/>
                      </a:cubicBezTo>
                      <a:cubicBezTo>
                        <a:pt x="53" y="78"/>
                        <a:pt x="53" y="78"/>
                        <a:pt x="53" y="78"/>
                      </a:cubicBezTo>
                      <a:cubicBezTo>
                        <a:pt x="53" y="88"/>
                        <a:pt x="43" y="97"/>
                        <a:pt x="31" y="97"/>
                      </a:cubicBezTo>
                      <a:cubicBezTo>
                        <a:pt x="19" y="97"/>
                        <a:pt x="10" y="88"/>
                        <a:pt x="10" y="78"/>
                      </a:cubicBezTo>
                      <a:lnTo>
                        <a:pt x="10" y="2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8565" fontAlgn="auto"/>
                  <a:endParaRPr lang="zh-CN" altLang="en-US" sz="2135" strike="noStrike" noProof="1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1" name="Freeform 18"/>
                <p:cNvSpPr/>
                <p:nvPr/>
              </p:nvSpPr>
              <p:spPr bwMode="auto">
                <a:xfrm>
                  <a:off x="4441" y="3267"/>
                  <a:ext cx="215" cy="222"/>
                </a:xfrm>
                <a:custGeom>
                  <a:avLst/>
                  <a:gdLst>
                    <a:gd name="T0" fmla="*/ 86 w 91"/>
                    <a:gd name="T1" fmla="*/ 0 h 94"/>
                    <a:gd name="T2" fmla="*/ 81 w 91"/>
                    <a:gd name="T3" fmla="*/ 5 h 94"/>
                    <a:gd name="T4" fmla="*/ 81 w 91"/>
                    <a:gd name="T5" fmla="*/ 28 h 94"/>
                    <a:gd name="T6" fmla="*/ 45 w 91"/>
                    <a:gd name="T7" fmla="*/ 59 h 94"/>
                    <a:gd name="T8" fmla="*/ 10 w 91"/>
                    <a:gd name="T9" fmla="*/ 28 h 94"/>
                    <a:gd name="T10" fmla="*/ 10 w 91"/>
                    <a:gd name="T11" fmla="*/ 5 h 94"/>
                    <a:gd name="T12" fmla="*/ 5 w 91"/>
                    <a:gd name="T13" fmla="*/ 0 h 94"/>
                    <a:gd name="T14" fmla="*/ 0 w 91"/>
                    <a:gd name="T15" fmla="*/ 5 h 94"/>
                    <a:gd name="T16" fmla="*/ 0 w 91"/>
                    <a:gd name="T17" fmla="*/ 28 h 94"/>
                    <a:gd name="T18" fmla="*/ 40 w 91"/>
                    <a:gd name="T19" fmla="*/ 69 h 94"/>
                    <a:gd name="T20" fmla="*/ 40 w 91"/>
                    <a:gd name="T21" fmla="*/ 84 h 94"/>
                    <a:gd name="T22" fmla="*/ 20 w 91"/>
                    <a:gd name="T23" fmla="*/ 84 h 94"/>
                    <a:gd name="T24" fmla="*/ 15 w 91"/>
                    <a:gd name="T25" fmla="*/ 89 h 94"/>
                    <a:gd name="T26" fmla="*/ 20 w 91"/>
                    <a:gd name="T27" fmla="*/ 94 h 94"/>
                    <a:gd name="T28" fmla="*/ 70 w 91"/>
                    <a:gd name="T29" fmla="*/ 94 h 94"/>
                    <a:gd name="T30" fmla="*/ 75 w 91"/>
                    <a:gd name="T31" fmla="*/ 89 h 94"/>
                    <a:gd name="T32" fmla="*/ 70 w 91"/>
                    <a:gd name="T33" fmla="*/ 84 h 94"/>
                    <a:gd name="T34" fmla="*/ 50 w 91"/>
                    <a:gd name="T35" fmla="*/ 84 h 94"/>
                    <a:gd name="T36" fmla="*/ 50 w 91"/>
                    <a:gd name="T37" fmla="*/ 69 h 94"/>
                    <a:gd name="T38" fmla="*/ 91 w 91"/>
                    <a:gd name="T39" fmla="*/ 28 h 94"/>
                    <a:gd name="T40" fmla="*/ 91 w 91"/>
                    <a:gd name="T41" fmla="*/ 5 h 94"/>
                    <a:gd name="T42" fmla="*/ 86 w 91"/>
                    <a:gd name="T43" fmla="*/ 0 h 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91" h="94">
                      <a:moveTo>
                        <a:pt x="86" y="0"/>
                      </a:moveTo>
                      <a:cubicBezTo>
                        <a:pt x="83" y="0"/>
                        <a:pt x="81" y="3"/>
                        <a:pt x="81" y="5"/>
                      </a:cubicBezTo>
                      <a:cubicBezTo>
                        <a:pt x="81" y="28"/>
                        <a:pt x="81" y="28"/>
                        <a:pt x="81" y="28"/>
                      </a:cubicBezTo>
                      <a:cubicBezTo>
                        <a:pt x="81" y="45"/>
                        <a:pt x="65" y="59"/>
                        <a:pt x="45" y="59"/>
                      </a:cubicBezTo>
                      <a:cubicBezTo>
                        <a:pt x="26" y="59"/>
                        <a:pt x="10" y="45"/>
                        <a:pt x="10" y="28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0" y="2"/>
                        <a:pt x="8" y="0"/>
                        <a:pt x="5" y="0"/>
                      </a:cubicBezTo>
                      <a:cubicBezTo>
                        <a:pt x="2" y="0"/>
                        <a:pt x="0" y="2"/>
                        <a:pt x="0" y="5"/>
                      </a:cubicBezTo>
                      <a:cubicBezTo>
                        <a:pt x="0" y="28"/>
                        <a:pt x="0" y="28"/>
                        <a:pt x="0" y="28"/>
                      </a:cubicBezTo>
                      <a:cubicBezTo>
                        <a:pt x="0" y="49"/>
                        <a:pt x="18" y="67"/>
                        <a:pt x="40" y="69"/>
                      </a:cubicBezTo>
                      <a:cubicBezTo>
                        <a:pt x="40" y="84"/>
                        <a:pt x="40" y="84"/>
                        <a:pt x="40" y="84"/>
                      </a:cubicBezTo>
                      <a:cubicBezTo>
                        <a:pt x="20" y="84"/>
                        <a:pt x="20" y="84"/>
                        <a:pt x="20" y="84"/>
                      </a:cubicBezTo>
                      <a:cubicBezTo>
                        <a:pt x="18" y="84"/>
                        <a:pt x="15" y="86"/>
                        <a:pt x="15" y="89"/>
                      </a:cubicBezTo>
                      <a:cubicBezTo>
                        <a:pt x="15" y="92"/>
                        <a:pt x="18" y="94"/>
                        <a:pt x="20" y="94"/>
                      </a:cubicBezTo>
                      <a:cubicBezTo>
                        <a:pt x="70" y="94"/>
                        <a:pt x="70" y="94"/>
                        <a:pt x="70" y="94"/>
                      </a:cubicBezTo>
                      <a:cubicBezTo>
                        <a:pt x="73" y="94"/>
                        <a:pt x="75" y="92"/>
                        <a:pt x="75" y="89"/>
                      </a:cubicBezTo>
                      <a:cubicBezTo>
                        <a:pt x="75" y="86"/>
                        <a:pt x="73" y="84"/>
                        <a:pt x="70" y="84"/>
                      </a:cubicBezTo>
                      <a:cubicBezTo>
                        <a:pt x="50" y="84"/>
                        <a:pt x="50" y="84"/>
                        <a:pt x="50" y="84"/>
                      </a:cubicBezTo>
                      <a:cubicBezTo>
                        <a:pt x="50" y="69"/>
                        <a:pt x="50" y="69"/>
                        <a:pt x="50" y="69"/>
                      </a:cubicBezTo>
                      <a:cubicBezTo>
                        <a:pt x="73" y="67"/>
                        <a:pt x="91" y="49"/>
                        <a:pt x="91" y="28"/>
                      </a:cubicBezTo>
                      <a:cubicBezTo>
                        <a:pt x="91" y="5"/>
                        <a:pt x="91" y="5"/>
                        <a:pt x="91" y="5"/>
                      </a:cubicBezTo>
                      <a:cubicBezTo>
                        <a:pt x="91" y="3"/>
                        <a:pt x="88" y="0"/>
                        <a:pt x="86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8565" fontAlgn="auto"/>
                  <a:endParaRPr lang="zh-CN" altLang="en-US" sz="2135" strike="noStrike" noProof="1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37912" name="PA_文本框 20"/>
            <p:cNvSpPr txBox="1"/>
            <p:nvPr>
              <p:custDataLst>
                <p:tags r:id="rId4"/>
              </p:custDataLst>
            </p:nvPr>
          </p:nvSpPr>
          <p:spPr>
            <a:xfrm>
              <a:off x="4411254" y="5638470"/>
              <a:ext cx="3580988" cy="36774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lstStyle/>
            <a:p>
              <a:pPr algn="l" defTabSz="1219200"/>
              <a:r>
                <a:rPr lang="zh-CN" altLang="en-US" dirty="0">
                  <a:solidFill>
                    <a:srgbClr val="7A7A7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课程咨询</a:t>
              </a:r>
              <a:r>
                <a:rPr dirty="0">
                  <a:solidFill>
                    <a:srgbClr val="7A7A7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阿媛老师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：</a:t>
              </a:r>
              <a:r>
                <a:rPr dirty="0">
                  <a:solidFill>
                    <a:srgbClr val="7A7A7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2807762965</a:t>
              </a:r>
              <a:endParaRPr dirty="0">
                <a:solidFill>
                  <a:srgbClr val="7A7A7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5286058" y="3388360"/>
            <a:ext cx="1620520" cy="36830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just"/>
            <a:r>
              <a:rPr lang="en-US" altLang="zh-CN">
                <a:solidFill>
                  <a:schemeClr val="accent4"/>
                </a:solidFill>
                <a:effectLst/>
              </a:rPr>
              <a:t>20:05</a:t>
            </a:r>
            <a:r>
              <a:rPr lang="zh-CN" altLang="en-US">
                <a:solidFill>
                  <a:schemeClr val="accent4"/>
                </a:solidFill>
                <a:effectLst/>
              </a:rPr>
              <a:t>正式上课</a:t>
            </a:r>
            <a:endParaRPr lang="zh-CN" altLang="en-US">
              <a:solidFill>
                <a:schemeClr val="accent4"/>
              </a:solidFill>
              <a:effectLst/>
            </a:endParaRPr>
          </a:p>
        </p:txBody>
      </p:sp>
    </p:spTree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990" y="370840"/>
            <a:ext cx="4201795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kumimoji="1" lang="en-US" altLang="zh-CN" sz="266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Paint</a:t>
            </a:r>
            <a:r>
              <a:rPr kumimoji="1" lang="zh-CN" altLang="en-US" sz="266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常用方法</a:t>
            </a:r>
            <a:endParaRPr lang="zh-CN" altLang="en-US" sz="266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37845" y="779780"/>
            <a:ext cx="1199515" cy="76200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3" name="矩形 12"/>
          <p:cNvSpPr/>
          <p:nvPr/>
        </p:nvSpPr>
        <p:spPr>
          <a:xfrm>
            <a:off x="537932" y="1104899"/>
            <a:ext cx="8420880" cy="646331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zh-CN" dirty="0" smtClean="0"/>
              <a:t>Paint</a:t>
            </a:r>
            <a:r>
              <a:rPr lang="zh-CN" altLang="en-US" dirty="0" smtClean="0"/>
              <a:t>类主要用于设置绘制风格：包括画笔的颜色画笔触笔粗细、填充风格及文字的特征</a:t>
            </a:r>
            <a:endParaRPr lang="zh-CN" altLang="en-US" dirty="0"/>
          </a:p>
        </p:txBody>
      </p:sp>
      <p:graphicFrame>
        <p:nvGraphicFramePr>
          <p:cNvPr id="10" name="表格 9"/>
          <p:cNvGraphicFramePr>
            <a:graphicFrameLocks noGrp="1"/>
          </p:cNvGraphicFramePr>
          <p:nvPr/>
        </p:nvGraphicFramePr>
        <p:xfrm>
          <a:off x="554990" y="2058035"/>
          <a:ext cx="11628120" cy="38068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14060"/>
                <a:gridCol w="5814060"/>
              </a:tblGrid>
              <a:tr h="436245">
                <a:tc>
                  <a:txBody>
                    <a:bodyPr/>
                    <a:p>
                      <a:pPr algn="ctr"/>
                      <a:r>
                        <a:rPr lang="zh-CN" altLang="en-US" dirty="0" smtClean="0"/>
                        <a:t>方法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p>
                      <a:pPr algn="ctr"/>
                      <a:r>
                        <a:rPr lang="zh-CN" altLang="en-US" dirty="0" smtClean="0"/>
                        <a:t>简要说明</a:t>
                      </a:r>
                      <a:endParaRPr lang="zh-CN" altLang="en-US" dirty="0"/>
                    </a:p>
                  </a:txBody>
                  <a:tcPr/>
                </a:tc>
              </a:tr>
              <a:tr h="436245">
                <a:tc>
                  <a:txBody>
                    <a:bodyPr/>
                    <a:p>
                      <a:r>
                        <a:rPr lang="en-US" altLang="zh-CN" sz="1800" b="0" i="0" u="none" strike="noStrike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3" action="ppaction://hlinkfile"/>
                        </a:rPr>
                        <a:t>setARGB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zh-CN" sz="1800" b="0" i="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a, </a:t>
                      </a:r>
                      <a:r>
                        <a:rPr lang="en-US" altLang="zh-CN" sz="1800" b="0" i="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r, </a:t>
                      </a:r>
                      <a:r>
                        <a:rPr lang="en-US" altLang="zh-CN" sz="1800" b="0" i="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g, </a:t>
                      </a:r>
                      <a:r>
                        <a:rPr lang="en-US" altLang="zh-CN" sz="1800" b="0" i="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b)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p>
                      <a:r>
                        <a:rPr lang="zh-CN" altLang="en-US" dirty="0" smtClean="0"/>
                        <a:t>设置颜色</a:t>
                      </a:r>
                      <a:endParaRPr lang="zh-CN" altLang="en-US" dirty="0"/>
                    </a:p>
                  </a:txBody>
                  <a:tcPr/>
                </a:tc>
              </a:tr>
              <a:tr h="436245">
                <a:tc>
                  <a:txBody>
                    <a:bodyPr/>
                    <a:p>
                      <a:r>
                        <a:rPr lang="en-US" altLang="zh-CN" sz="1800" b="0" i="0" u="none" strike="noStrike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3" action="ppaction://hlinkfile"/>
                        </a:rPr>
                        <a:t>setAlpha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zh-CN" sz="1800" b="0" i="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a)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p>
                      <a:r>
                        <a:rPr lang="zh-CN" altLang="en-US" dirty="0" smtClean="0"/>
                        <a:t>设置透明度</a:t>
                      </a:r>
                      <a:endParaRPr lang="zh-CN" altLang="en-US" dirty="0"/>
                    </a:p>
                  </a:txBody>
                  <a:tcPr/>
                </a:tc>
              </a:tr>
              <a:tr h="436245">
                <a:tc>
                  <a:txBody>
                    <a:bodyPr/>
                    <a:p>
                      <a:r>
                        <a:rPr lang="en-US" altLang="zh-CN" sz="1800" b="0" i="0" u="none" strike="noStrike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3" action="ppaction://hlinkfile"/>
                        </a:rPr>
                        <a:t>setAntiAlias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zh-CN" sz="1800" b="0" i="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boolean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0" i="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aa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p>
                      <a:r>
                        <a:rPr lang="zh-CN" altLang="en-US" dirty="0" smtClean="0"/>
                        <a:t>设置是否抗锯齿</a:t>
                      </a:r>
                      <a:endParaRPr lang="zh-CN" altLang="en-US" dirty="0"/>
                    </a:p>
                  </a:txBody>
                  <a:tcPr/>
                </a:tc>
              </a:tr>
              <a:tr h="436245">
                <a:tc>
                  <a:txBody>
                    <a:bodyPr/>
                    <a:p>
                      <a:r>
                        <a:rPr lang="en-US" altLang="zh-CN" sz="1800" b="0" i="0" u="none" strike="noStrike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3" action="ppaction://hlinkfile"/>
                        </a:rPr>
                        <a:t>setColor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zh-CN" sz="1800" b="0" i="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color)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p>
                      <a:r>
                        <a:rPr lang="zh-CN" altLang="en-US" dirty="0" smtClean="0"/>
                        <a:t>设置颜色</a:t>
                      </a:r>
                      <a:endParaRPr lang="zh-CN" altLang="en-US" dirty="0"/>
                    </a:p>
                  </a:txBody>
                  <a:tcPr/>
                </a:tc>
              </a:tr>
              <a:tr h="436245">
                <a:tc>
                  <a:txBody>
                    <a:bodyPr/>
                    <a:p>
                      <a:r>
                        <a:rPr lang="en-US" altLang="zh-CN" sz="1800" b="0" i="0" u="none" strike="noStrike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3" action="ppaction://hlinkfile"/>
                        </a:rPr>
                        <a:t>setPathEffect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zh-CN" sz="1800" b="0" i="0" u="none" strike="noStrike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4" action="ppaction://hlinkfile"/>
                        </a:rPr>
                        <a:t>PathEffect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 effect)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p>
                      <a:r>
                        <a:rPr lang="zh-CN" altLang="en-US" dirty="0" smtClean="0"/>
                        <a:t>设置绘制路径时的路径效果</a:t>
                      </a:r>
                      <a:endParaRPr lang="zh-CN" altLang="en-US" dirty="0"/>
                    </a:p>
                  </a:txBody>
                  <a:tcPr/>
                </a:tc>
              </a:tr>
              <a:tr h="436245">
                <a:tc>
                  <a:txBody>
                    <a:bodyPr/>
                    <a:p>
                      <a:r>
                        <a:rPr lang="en-US" altLang="zh-CN" sz="1800" b="0" i="0" u="none" strike="noStrike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3" action="ppaction://hlinkfile"/>
                        </a:rPr>
                        <a:t>setShader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zh-CN" sz="1800" b="0" i="0" u="none" strike="noStrike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5" action="ppaction://hlinkfile"/>
                        </a:rPr>
                        <a:t>Shader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en-US" altLang="zh-CN" sz="1800" b="0" i="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shader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p>
                      <a:r>
                        <a:rPr lang="zh-CN" altLang="en-US" dirty="0" smtClean="0"/>
                        <a:t>设置画笔的填充效果</a:t>
                      </a:r>
                      <a:endParaRPr lang="zh-CN" altLang="en-US" dirty="0"/>
                    </a:p>
                  </a:txBody>
                  <a:tcPr/>
                </a:tc>
              </a:tr>
              <a:tr h="753110">
                <a:tc>
                  <a:txBody>
                    <a:bodyPr/>
                    <a:p>
                      <a:r>
                        <a:rPr lang="en-US" altLang="zh-CN" sz="1800" b="0" i="0" u="none" strike="noStrike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3" action="ppaction://hlinkfile"/>
                        </a:rPr>
                        <a:t>setShadowLayer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(float radius, float </a:t>
                      </a:r>
                      <a:r>
                        <a:rPr lang="en-US" altLang="zh-CN" sz="1800" b="0" i="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dx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float </a:t>
                      </a:r>
                      <a:r>
                        <a:rPr lang="en-US" altLang="zh-CN" sz="1800" b="0" i="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dy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zh-CN" sz="1800" b="0" i="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0" i="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shadowColor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p>
                      <a:r>
                        <a:rPr lang="zh-CN" altLang="en-US" dirty="0" smtClean="0"/>
                        <a:t>设置阴影</a:t>
                      </a:r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</p:spTree>
    <p:custDataLst>
      <p:tags r:id="rId6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990" y="370840"/>
            <a:ext cx="4201795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kumimoji="1" lang="en-US" altLang="zh-CN" sz="266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Paint</a:t>
            </a:r>
            <a:r>
              <a:rPr kumimoji="1" lang="zh-CN" altLang="en-US" sz="266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常用方法</a:t>
            </a:r>
            <a:endParaRPr lang="zh-CN" altLang="en-US" sz="266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37845" y="779780"/>
            <a:ext cx="1199515" cy="76200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graphicFrame>
        <p:nvGraphicFramePr>
          <p:cNvPr id="10" name="表格 9"/>
          <p:cNvGraphicFramePr>
            <a:graphicFrameLocks noGrp="1"/>
          </p:cNvGraphicFramePr>
          <p:nvPr/>
        </p:nvGraphicFramePr>
        <p:xfrm>
          <a:off x="537845" y="1219835"/>
          <a:ext cx="11609070" cy="3931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04535"/>
                <a:gridCol w="5804535"/>
              </a:tblGrid>
              <a:tr h="491490">
                <a:tc>
                  <a:txBody>
                    <a:bodyPr/>
                    <a:p>
                      <a:pPr algn="ctr"/>
                      <a:r>
                        <a:rPr lang="zh-CN" altLang="en-US" dirty="0" smtClean="0"/>
                        <a:t>方法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p>
                      <a:pPr algn="ctr"/>
                      <a:r>
                        <a:rPr lang="zh-CN" altLang="en-US" dirty="0" smtClean="0"/>
                        <a:t>简要说明</a:t>
                      </a:r>
                      <a:endParaRPr lang="zh-CN" altLang="en-US" dirty="0"/>
                    </a:p>
                  </a:txBody>
                  <a:tcPr/>
                </a:tc>
              </a:tr>
              <a:tr h="491490">
                <a:tc>
                  <a:txBody>
                    <a:bodyPr/>
                    <a:p>
                      <a:r>
                        <a:rPr lang="en-US" altLang="zh-CN" sz="1800" b="0" i="0" u="none" strike="noStrike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3" action="ppaction://hlinkfile"/>
                        </a:rPr>
                        <a:t>setStrokeWidth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(float width)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p>
                      <a:r>
                        <a:rPr lang="zh-CN" altLang="en-US" dirty="0" smtClean="0"/>
                        <a:t>设置画笔的宽度</a:t>
                      </a:r>
                      <a:endParaRPr lang="zh-CN" altLang="en-US" dirty="0"/>
                    </a:p>
                  </a:txBody>
                  <a:tcPr/>
                </a:tc>
              </a:tr>
              <a:tr h="491490">
                <a:tc>
                  <a:txBody>
                    <a:bodyPr/>
                    <a:p>
                      <a:r>
                        <a:rPr lang="en-US" altLang="zh-CN" sz="1800" b="0" i="0" u="none" strike="noStrike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3" action="ppaction://hlinkfile"/>
                        </a:rPr>
                        <a:t>setStyle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zh-CN" sz="1800" b="0" i="0" u="none" strike="noStrike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4" action="ppaction://hlinkfile"/>
                        </a:rPr>
                        <a:t>Paint.Style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 style)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p>
                      <a:r>
                        <a:rPr lang="zh-CN" altLang="en-US" dirty="0" smtClean="0"/>
                        <a:t>设置画笔的填充风格</a:t>
                      </a:r>
                      <a:endParaRPr lang="zh-CN" altLang="en-US" dirty="0"/>
                    </a:p>
                  </a:txBody>
                  <a:tcPr/>
                </a:tc>
              </a:tr>
              <a:tr h="491490">
                <a:tc>
                  <a:txBody>
                    <a:bodyPr/>
                    <a:p>
                      <a:r>
                        <a:rPr lang="en-US" altLang="zh-CN" sz="1800" b="0" i="0" u="none" strike="noStrike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3" action="ppaction://hlinkfile"/>
                        </a:rPr>
                        <a:t>setTextAlign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zh-CN" sz="1800" b="0" i="0" u="none" strike="noStrike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5" action="ppaction://hlinkfile"/>
                        </a:rPr>
                        <a:t>Paint.Align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 align)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p>
                      <a:r>
                        <a:rPr lang="zh-CN" altLang="en-US" dirty="0" smtClean="0"/>
                        <a:t>设置文字对齐方式</a:t>
                      </a:r>
                      <a:endParaRPr lang="zh-CN" altLang="en-US" dirty="0"/>
                    </a:p>
                  </a:txBody>
                  <a:tcPr/>
                </a:tc>
              </a:tr>
              <a:tr h="491490">
                <a:tc>
                  <a:txBody>
                    <a:bodyPr/>
                    <a:p>
                      <a:r>
                        <a:rPr lang="en-US" altLang="zh-CN" sz="1800" b="0" i="0" u="none" strike="noStrike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3" action="ppaction://hlinkfile"/>
                        </a:rPr>
                        <a:t>setTextScaleX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(float </a:t>
                      </a:r>
                      <a:r>
                        <a:rPr lang="en-US" altLang="zh-CN" sz="1800" b="0" i="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scaleX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p>
                      <a:r>
                        <a:rPr lang="zh-CN" altLang="en-US" dirty="0" smtClean="0"/>
                        <a:t>设置文字水平拉伸比例</a:t>
                      </a:r>
                      <a:endParaRPr lang="zh-CN" altLang="en-US" dirty="0"/>
                    </a:p>
                  </a:txBody>
                  <a:tcPr/>
                </a:tc>
              </a:tr>
              <a:tr h="491490">
                <a:tc>
                  <a:txBody>
                    <a:bodyPr/>
                    <a:p>
                      <a:r>
                        <a:rPr lang="en-US" altLang="zh-CN" sz="1800" b="0" i="0" u="none" strike="noStrike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3" action="ppaction://hlinkfile"/>
                        </a:rPr>
                        <a:t>setTextSize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(float </a:t>
                      </a:r>
                      <a:r>
                        <a:rPr lang="en-US" altLang="zh-CN" sz="1800" b="0" i="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textSize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p>
                      <a:r>
                        <a:rPr lang="zh-CN" altLang="en-US" dirty="0" smtClean="0"/>
                        <a:t>设置文字的大小</a:t>
                      </a:r>
                      <a:endParaRPr lang="zh-CN" altLang="en-US" dirty="0"/>
                    </a:p>
                  </a:txBody>
                  <a:tcPr/>
                </a:tc>
              </a:tr>
              <a:tr h="491490">
                <a:tc>
                  <a:txBody>
                    <a:bodyPr/>
                    <a:p>
                      <a:r>
                        <a:rPr lang="en-US" altLang="zh-CN" sz="1800" b="0" i="0" u="none" strike="noStrike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3" action="ppaction://hlinkfile"/>
                        </a:rPr>
                        <a:t>setStrokeCap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zh-CN" sz="1800" b="0" i="0" u="none" strike="noStrike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6" action="ppaction://hlinkfile"/>
                        </a:rPr>
                        <a:t>Paint.Cap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 cap)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p>
                      <a:r>
                        <a:rPr lang="zh-CN" altLang="en-US" dirty="0" smtClean="0"/>
                        <a:t>设置画笔的形状</a:t>
                      </a:r>
                      <a:endParaRPr lang="zh-CN" altLang="en-US" dirty="0"/>
                    </a:p>
                  </a:txBody>
                  <a:tcPr/>
                </a:tc>
              </a:tr>
              <a:tr h="491490">
                <a:tc>
                  <a:txBody>
                    <a:bodyPr/>
                    <a:p>
                      <a:r>
                        <a:rPr lang="en-US" altLang="zh-CN" sz="1800" b="0" i="0" u="none" strike="noStrike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3" action="ppaction://hlinkfile"/>
                        </a:rPr>
                        <a:t>setStrokeJoin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zh-CN" sz="1800" b="0" i="0" u="none" strike="noStrike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7" action="ppaction://hlinkfile"/>
                        </a:rPr>
                        <a:t>Paint.Join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 join)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p>
                      <a:r>
                        <a:rPr lang="zh-CN" altLang="en-US" dirty="0" smtClean="0"/>
                        <a:t>设置画笔转弯处的连接风格</a:t>
                      </a:r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</p:spTree>
    <p:custDataLst>
      <p:tags r:id="rId8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3684066" y="2559206"/>
            <a:ext cx="4823180" cy="830997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en-US" altLang="zh-CN" sz="4800" b="1" dirty="0" smtClean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Canvas</a:t>
            </a:r>
            <a:r>
              <a:rPr lang="zh-CN" altLang="en-US" sz="4800" b="1" dirty="0" smtClean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图形绘制</a:t>
            </a:r>
            <a:endParaRPr lang="zh-CN" altLang="en-US" sz="4800" dirty="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990" y="370840"/>
            <a:ext cx="4201795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en-US" altLang="zh-CN" sz="2660" b="1" dirty="0" smtClean="0">
                <a:sym typeface="+mn-ea"/>
              </a:rPr>
              <a:t>Canvas</a:t>
            </a:r>
            <a:r>
              <a:rPr lang="zh-CN" altLang="en-US" sz="2660" b="1" dirty="0" smtClean="0">
                <a:sym typeface="+mn-ea"/>
              </a:rPr>
              <a:t>绘制</a:t>
            </a:r>
            <a:endParaRPr lang="zh-CN" altLang="en-US" sz="266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37845" y="779780"/>
            <a:ext cx="1199515" cy="76200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9" name="矩形 8"/>
          <p:cNvSpPr/>
          <p:nvPr/>
        </p:nvSpPr>
        <p:spPr>
          <a:xfrm>
            <a:off x="555077" y="1495425"/>
            <a:ext cx="8446598" cy="4247317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zh-CN" b="1" dirty="0" smtClean="0"/>
              <a:t>2</a:t>
            </a:r>
            <a:r>
              <a:rPr lang="zh-CN" altLang="en-US" b="1" dirty="0" smtClean="0"/>
              <a:t>、绘制几何图像</a:t>
            </a:r>
            <a:endParaRPr lang="zh-CN" altLang="en-US" dirty="0" smtClean="0"/>
          </a:p>
          <a:p>
            <a:r>
              <a:rPr lang="en-US" altLang="zh-CN" dirty="0" err="1" smtClean="0"/>
              <a:t>canvas.drawArc</a:t>
            </a:r>
            <a:r>
              <a:rPr lang="en-US" altLang="zh-CN" dirty="0" smtClean="0"/>
              <a:t> </a:t>
            </a:r>
            <a:r>
              <a:rPr lang="zh-CN" altLang="en-US" dirty="0" smtClean="0"/>
              <a:t>（扇形）</a:t>
            </a:r>
            <a:endParaRPr lang="zh-CN" altLang="en-US" dirty="0" smtClean="0"/>
          </a:p>
          <a:p>
            <a:r>
              <a:rPr lang="en-US" altLang="zh-CN" dirty="0" err="1" smtClean="0"/>
              <a:t>canvas.drawCircle</a:t>
            </a:r>
            <a:r>
              <a:rPr lang="zh-CN" altLang="en-US" dirty="0" smtClean="0"/>
              <a:t>（圆）</a:t>
            </a:r>
            <a:endParaRPr lang="zh-CN" altLang="en-US" dirty="0" smtClean="0"/>
          </a:p>
          <a:p>
            <a:r>
              <a:rPr lang="en-US" altLang="zh-CN" dirty="0" err="1" smtClean="0"/>
              <a:t>canvas.drawOval</a:t>
            </a:r>
            <a:r>
              <a:rPr lang="zh-CN" altLang="en-US" dirty="0" smtClean="0"/>
              <a:t>（椭圆）</a:t>
            </a:r>
            <a:endParaRPr lang="zh-CN" altLang="en-US" dirty="0" smtClean="0"/>
          </a:p>
          <a:p>
            <a:r>
              <a:rPr lang="en-US" altLang="zh-CN" dirty="0" err="1" smtClean="0"/>
              <a:t>canvas.drawLine</a:t>
            </a:r>
            <a:r>
              <a:rPr lang="zh-CN" altLang="en-US" dirty="0" smtClean="0"/>
              <a:t>（线）</a:t>
            </a:r>
            <a:endParaRPr lang="zh-CN" altLang="en-US" dirty="0" smtClean="0"/>
          </a:p>
          <a:p>
            <a:r>
              <a:rPr lang="en-US" altLang="zh-CN" dirty="0" err="1" smtClean="0"/>
              <a:t>canvas.drawPoint</a:t>
            </a:r>
            <a:r>
              <a:rPr lang="zh-CN" altLang="en-US" dirty="0" smtClean="0"/>
              <a:t>（点）</a:t>
            </a:r>
            <a:endParaRPr lang="zh-CN" altLang="en-US" dirty="0" smtClean="0"/>
          </a:p>
          <a:p>
            <a:r>
              <a:rPr lang="en-US" altLang="zh-CN" dirty="0" err="1" smtClean="0"/>
              <a:t>canvas.drawRect</a:t>
            </a:r>
            <a:r>
              <a:rPr lang="zh-CN" altLang="en-US" dirty="0" smtClean="0"/>
              <a:t>（矩形）</a:t>
            </a:r>
            <a:endParaRPr lang="zh-CN" altLang="en-US" dirty="0" smtClean="0"/>
          </a:p>
          <a:p>
            <a:r>
              <a:rPr lang="en-US" altLang="zh-CN" dirty="0" err="1" smtClean="0"/>
              <a:t>canvas.drawRoundRect</a:t>
            </a:r>
            <a:r>
              <a:rPr lang="zh-CN" altLang="en-US" dirty="0" smtClean="0"/>
              <a:t>（圆角矩形）</a:t>
            </a:r>
            <a:endParaRPr lang="zh-CN" altLang="en-US" dirty="0" smtClean="0"/>
          </a:p>
          <a:p>
            <a:r>
              <a:rPr lang="en-US" altLang="zh-CN" dirty="0" err="1" smtClean="0"/>
              <a:t>canvas.drawVertices</a:t>
            </a:r>
            <a:r>
              <a:rPr lang="zh-CN" altLang="en-US" dirty="0" smtClean="0"/>
              <a:t>（顶点）</a:t>
            </a:r>
            <a:endParaRPr lang="zh-CN" altLang="en-US" dirty="0" smtClean="0"/>
          </a:p>
          <a:p>
            <a:r>
              <a:rPr lang="en-US" altLang="zh-CN" dirty="0" err="1" smtClean="0"/>
              <a:t>cnavas.drawPath</a:t>
            </a:r>
            <a:r>
              <a:rPr lang="zh-CN" altLang="en-US" dirty="0" smtClean="0"/>
              <a:t>（路径）</a:t>
            </a:r>
            <a:endParaRPr lang="en-US" altLang="zh-CN" dirty="0" smtClean="0"/>
          </a:p>
          <a:p>
            <a:r>
              <a:rPr lang="en-US" altLang="zh-CN" b="1" dirty="0" smtClean="0"/>
              <a:t>3</a:t>
            </a:r>
            <a:r>
              <a:rPr lang="zh-CN" altLang="en-US" b="1" dirty="0" smtClean="0"/>
              <a:t>、绘制图片</a:t>
            </a:r>
            <a:endParaRPr lang="zh-CN" altLang="en-US" dirty="0" smtClean="0"/>
          </a:p>
          <a:p>
            <a:r>
              <a:rPr lang="en-US" altLang="zh-CN" dirty="0" err="1" smtClean="0"/>
              <a:t>canvas.drawBitmap</a:t>
            </a:r>
            <a:r>
              <a:rPr lang="en-US" altLang="zh-CN" dirty="0" smtClean="0"/>
              <a:t> </a:t>
            </a:r>
            <a:r>
              <a:rPr lang="zh-CN" altLang="en-US" dirty="0" smtClean="0"/>
              <a:t>（位图）</a:t>
            </a:r>
            <a:endParaRPr lang="zh-CN" altLang="en-US" dirty="0" smtClean="0"/>
          </a:p>
          <a:p>
            <a:r>
              <a:rPr lang="en-US" altLang="zh-CN" dirty="0" err="1" smtClean="0"/>
              <a:t>canvas.drawPicture</a:t>
            </a:r>
            <a:r>
              <a:rPr lang="en-US" altLang="zh-CN" dirty="0" smtClean="0"/>
              <a:t> </a:t>
            </a:r>
            <a:r>
              <a:rPr lang="zh-CN" altLang="en-US" dirty="0" smtClean="0"/>
              <a:t>（图片）</a:t>
            </a:r>
            <a:endParaRPr lang="en-US" altLang="zh-CN" dirty="0" smtClean="0"/>
          </a:p>
          <a:p>
            <a:r>
              <a:rPr lang="en-US" altLang="zh-CN" b="1" dirty="0" smtClean="0"/>
              <a:t>4</a:t>
            </a:r>
            <a:r>
              <a:rPr lang="zh-CN" altLang="en-US" b="1" dirty="0" smtClean="0"/>
              <a:t>、文本</a:t>
            </a:r>
            <a:endParaRPr lang="zh-CN" altLang="en-US" dirty="0" smtClean="0"/>
          </a:p>
          <a:p>
            <a:r>
              <a:rPr lang="en-US" altLang="zh-CN" dirty="0" err="1" smtClean="0"/>
              <a:t>canvas.drawText</a:t>
            </a:r>
            <a:endParaRPr lang="en-US" altLang="zh-CN" dirty="0" smtClean="0"/>
          </a:p>
        </p:txBody>
      </p:sp>
      <p:pic>
        <p:nvPicPr>
          <p:cNvPr id="10" name="图片 9" descr="device-2015-05-19-084350.png"/>
          <p:cNvPicPr>
            <a:picLocks noChangeAspect="1"/>
          </p:cNvPicPr>
          <p:nvPr/>
        </p:nvPicPr>
        <p:blipFill>
          <a:blip r:embed="rId3"/>
          <a:srcRect r="53790" b="66620"/>
          <a:stretch>
            <a:fillRect/>
          </a:stretch>
        </p:blipFill>
        <p:spPr>
          <a:xfrm>
            <a:off x="7546340" y="1101725"/>
            <a:ext cx="3804920" cy="488632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3684066" y="2595401"/>
            <a:ext cx="4823180" cy="830997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en-US" altLang="zh-CN" sz="4800" b="1" dirty="0" smtClean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Canvas</a:t>
            </a:r>
            <a:r>
              <a:rPr lang="zh-CN" altLang="en-US" sz="4800" b="1" dirty="0" smtClean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变换操作</a:t>
            </a:r>
            <a:endParaRPr lang="zh-CN" altLang="en-US" sz="4800" dirty="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990" y="370840"/>
            <a:ext cx="4201795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0" dirty="0" smtClean="0">
                <a:sym typeface="+mn-ea"/>
              </a:rPr>
              <a:t>事件的分发流程</a:t>
            </a:r>
            <a:endParaRPr lang="zh-CN" altLang="en-US" sz="266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37845" y="779780"/>
            <a:ext cx="1199515" cy="76200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3" name="矩形 12"/>
          <p:cNvSpPr/>
          <p:nvPr/>
        </p:nvSpPr>
        <p:spPr>
          <a:xfrm>
            <a:off x="537931" y="1191894"/>
            <a:ext cx="8446599" cy="369332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zh-CN" dirty="0" smtClean="0"/>
              <a:t>Canvas</a:t>
            </a:r>
            <a:r>
              <a:rPr lang="zh-CN" altLang="en-US" dirty="0" smtClean="0"/>
              <a:t>还提供了一系列位置转换的方法：</a:t>
            </a:r>
            <a:r>
              <a:rPr lang="en-US" altLang="zh-CN" dirty="0" err="1" smtClean="0"/>
              <a:t>rorate</a:t>
            </a:r>
            <a:r>
              <a:rPr lang="zh-CN" altLang="en-US" dirty="0" smtClean="0"/>
              <a:t>、</a:t>
            </a:r>
            <a:r>
              <a:rPr lang="en-US" altLang="zh-CN" dirty="0" smtClean="0"/>
              <a:t>scale</a:t>
            </a:r>
            <a:r>
              <a:rPr lang="zh-CN" altLang="en-US" dirty="0" smtClean="0"/>
              <a:t>、</a:t>
            </a:r>
            <a:r>
              <a:rPr lang="en-US" altLang="zh-CN" dirty="0" smtClean="0"/>
              <a:t>translate</a:t>
            </a:r>
            <a:r>
              <a:rPr lang="zh-CN" altLang="en-US" dirty="0" smtClean="0"/>
              <a:t>、</a:t>
            </a:r>
            <a:r>
              <a:rPr lang="en-US" altLang="zh-CN" dirty="0" smtClean="0"/>
              <a:t>skew(</a:t>
            </a:r>
            <a:r>
              <a:rPr lang="zh-CN" altLang="en-US" dirty="0" smtClean="0"/>
              <a:t>扭曲</a:t>
            </a:r>
            <a:r>
              <a:rPr lang="en-US" altLang="zh-CN" dirty="0" smtClean="0"/>
              <a:t>)</a:t>
            </a:r>
            <a:r>
              <a:rPr lang="zh-CN" altLang="en-US" dirty="0" smtClean="0"/>
              <a:t>等。</a:t>
            </a:r>
            <a:endParaRPr lang="zh-CN" altLang="en-US" dirty="0"/>
          </a:p>
        </p:txBody>
      </p:sp>
      <p:pic>
        <p:nvPicPr>
          <p:cNvPr id="14" name="图片 13" descr="device-2015-05-13-152813.png"/>
          <p:cNvPicPr>
            <a:picLocks noChangeAspect="1"/>
          </p:cNvPicPr>
          <p:nvPr/>
        </p:nvPicPr>
        <p:blipFill>
          <a:blip r:embed="rId3"/>
          <a:srcRect r="24025" b="34595"/>
          <a:stretch>
            <a:fillRect/>
          </a:stretch>
        </p:blipFill>
        <p:spPr>
          <a:xfrm>
            <a:off x="8782685" y="1237615"/>
            <a:ext cx="3294380" cy="5041900"/>
          </a:xfrm>
          <a:prstGeom prst="rect">
            <a:avLst/>
          </a:prstGeom>
        </p:spPr>
      </p:pic>
      <p:pic>
        <p:nvPicPr>
          <p:cNvPr id="2" name="图片 1" descr="SJP04DZ8Y6[DN`K7[1BYD8H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990" y="1499870"/>
            <a:ext cx="8228330" cy="478028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1953691" y="2260121"/>
            <a:ext cx="5438733" cy="830997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en-US" altLang="zh-CN" sz="4800" b="1" dirty="0" smtClean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Canvas</a:t>
            </a:r>
            <a:r>
              <a:rPr lang="zh-CN" altLang="en-US" sz="4800" b="1" dirty="0" smtClean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保存与回滚</a:t>
            </a:r>
            <a:endParaRPr lang="zh-CN" altLang="en-US" sz="4800" dirty="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990" y="370840"/>
            <a:ext cx="4201795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en-US" altLang="zh-CN" sz="2660" b="1" dirty="0" smtClean="0">
                <a:sym typeface="+mn-ea"/>
              </a:rPr>
              <a:t>Canvas</a:t>
            </a:r>
            <a:r>
              <a:rPr lang="zh-CN" altLang="en-US" sz="2660" b="1" dirty="0" smtClean="0">
                <a:sym typeface="+mn-ea"/>
              </a:rPr>
              <a:t>的保存和回滚</a:t>
            </a:r>
            <a:endParaRPr lang="zh-CN" altLang="en-US" sz="266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37845" y="779780"/>
            <a:ext cx="1199515" cy="76200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555077" y="1099819"/>
            <a:ext cx="8446597" cy="92333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zh-CN" dirty="0" smtClean="0"/>
              <a:t>Canvas</a:t>
            </a:r>
            <a:r>
              <a:rPr lang="zh-CN" altLang="en-US" dirty="0" smtClean="0"/>
              <a:t>还提供了保存和回滚属性的方法</a:t>
            </a:r>
            <a:r>
              <a:rPr lang="en-US" altLang="zh-CN" dirty="0" smtClean="0"/>
              <a:t>(save</a:t>
            </a:r>
            <a:r>
              <a:rPr lang="zh-CN" altLang="en-US" dirty="0" smtClean="0"/>
              <a:t>和</a:t>
            </a:r>
            <a:r>
              <a:rPr lang="en-US" altLang="zh-CN" dirty="0" smtClean="0"/>
              <a:t>restore)</a:t>
            </a:r>
            <a:r>
              <a:rPr lang="zh-CN" altLang="en-US" dirty="0" smtClean="0"/>
              <a:t>，比如你可以先保存目前画纸的位置</a:t>
            </a:r>
            <a:r>
              <a:rPr lang="en-US" altLang="zh-CN" dirty="0" smtClean="0"/>
              <a:t>(save)</a:t>
            </a:r>
            <a:r>
              <a:rPr lang="zh-CN" altLang="en-US" dirty="0" smtClean="0"/>
              <a:t>，然后旋转</a:t>
            </a:r>
            <a:r>
              <a:rPr lang="en-US" altLang="zh-CN" dirty="0" smtClean="0"/>
              <a:t>90</a:t>
            </a:r>
            <a:r>
              <a:rPr lang="zh-CN" altLang="en-US" dirty="0" smtClean="0"/>
              <a:t>度，向下移动</a:t>
            </a:r>
            <a:r>
              <a:rPr lang="en-US" altLang="zh-CN" dirty="0" smtClean="0"/>
              <a:t>100</a:t>
            </a:r>
            <a:r>
              <a:rPr lang="zh-CN" altLang="en-US" dirty="0" smtClean="0"/>
              <a:t>像素后画一些图形，画完后调用</a:t>
            </a:r>
            <a:r>
              <a:rPr lang="en-US" altLang="zh-CN" dirty="0" smtClean="0"/>
              <a:t>restore</a:t>
            </a:r>
            <a:r>
              <a:rPr lang="zh-CN" altLang="en-US" dirty="0" smtClean="0"/>
              <a:t>方法返回到刚才保存的位置。</a:t>
            </a:r>
            <a:endParaRPr lang="zh-CN" altLang="en-US" dirty="0"/>
          </a:p>
        </p:txBody>
      </p:sp>
      <p:pic>
        <p:nvPicPr>
          <p:cNvPr id="46082" name="Picture 2" descr="http://img.my.csdn.net/uploads/201212/19/1355906160_3817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442460" y="1708785"/>
            <a:ext cx="5704840" cy="4403725"/>
          </a:xfrm>
          <a:prstGeom prst="rect">
            <a:avLst/>
          </a:prstGeom>
          <a:noFill/>
        </p:spPr>
      </p:pic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990" y="370840"/>
            <a:ext cx="4201795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en-US" altLang="zh-CN" sz="2660" b="1" dirty="0" smtClean="0">
                <a:sym typeface="+mn-ea"/>
              </a:rPr>
              <a:t>Canvas</a:t>
            </a:r>
            <a:r>
              <a:rPr lang="zh-CN" altLang="en-US" sz="2660" b="1" dirty="0" smtClean="0">
                <a:sym typeface="+mn-ea"/>
              </a:rPr>
              <a:t>的保存和回滚</a:t>
            </a:r>
            <a:endParaRPr lang="zh-CN" altLang="en-US" sz="266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37845" y="779780"/>
            <a:ext cx="1199515" cy="76200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pic>
        <p:nvPicPr>
          <p:cNvPr id="44034" name="Picture 2" descr="http://img.blog.csdn.net/20140909140844622?watermark/2/text/aHR0cDovL2Jsb2cuY3Nkbi5uZXQvaGFydmljODgwOTI1/font/5a6L5L2T/fontsize/400/fill/I0JBQkFCMA==/dissolve/70/gravity/SouthEast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7845" y="944880"/>
            <a:ext cx="9068435" cy="5382895"/>
          </a:xfrm>
          <a:prstGeom prst="rect">
            <a:avLst/>
          </a:prstGeom>
          <a:noFill/>
        </p:spPr>
      </p:pic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990" y="370840"/>
            <a:ext cx="4201795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en-US" altLang="zh-CN" sz="2660" b="1" dirty="0" smtClean="0">
                <a:sym typeface="+mn-ea"/>
              </a:rPr>
              <a:t>Canvas</a:t>
            </a:r>
            <a:r>
              <a:rPr lang="zh-CN" altLang="en-US" sz="2660" b="1" dirty="0" smtClean="0">
                <a:sym typeface="+mn-ea"/>
              </a:rPr>
              <a:t>的保存和回滚</a:t>
            </a:r>
            <a:endParaRPr lang="zh-CN" altLang="en-US" sz="266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37845" y="779780"/>
            <a:ext cx="1199515" cy="76200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pic>
        <p:nvPicPr>
          <p:cNvPr id="9" name="图片 8" descr="device-2015-05-13-153734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1785" y="1028065"/>
            <a:ext cx="2976245" cy="5291455"/>
          </a:xfrm>
          <a:prstGeom prst="rect">
            <a:avLst/>
          </a:prstGeom>
        </p:spPr>
      </p:pic>
      <p:pic>
        <p:nvPicPr>
          <p:cNvPr id="2" name="图片 1" descr="HWA$(OQ@55FS8`@TN~}}9_R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845" y="855980"/>
            <a:ext cx="8295640" cy="701992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879" y="371042"/>
            <a:ext cx="3704079" cy="410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5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讲师简介</a:t>
            </a:r>
            <a:endParaRPr lang="en-US" altLang="zh-CN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33" name="文本框 32"/>
          <p:cNvSpPr txBox="1"/>
          <p:nvPr/>
        </p:nvSpPr>
        <p:spPr>
          <a:xfrm>
            <a:off x="1819910" y="2091055"/>
            <a:ext cx="4937760" cy="8125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享学课堂 </a:t>
            </a: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-Zero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老师</a:t>
            </a:r>
            <a:endParaRPr lang="en-US" altLang="zh-CN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系统架构师、项目经理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4" name="TextBox 16"/>
          <p:cNvSpPr txBox="1"/>
          <p:nvPr/>
        </p:nvSpPr>
        <p:spPr>
          <a:xfrm>
            <a:off x="1873250" y="2973070"/>
            <a:ext cx="4126230" cy="29546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前阿里P7移动架构师，曾就职于Nubia等一线互联网公司。有多年的项目研发经验，精通Android 高级控件开发，性能优化，多种开源框架开发经验，热爱代码，对Android情有独钟，讲课生动，有激情。</a:t>
            </a:r>
            <a:endParaRPr sz="160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Yu Gothic UI Light" panose="020B0300000000000000" charset="-128"/>
                <a:sym typeface="+mn-ea"/>
              </a:rPr>
              <a:t>◆ </a:t>
            </a:r>
            <a:r>
              <a:rPr lang="en-US" sz="1600" b="1">
                <a:latin typeface="微软雅黑" panose="020B0503020204020204" pitchFamily="34" charset="-122"/>
                <a:ea typeface="微软雅黑" panose="020B0503020204020204" pitchFamily="34" charset="-122"/>
                <a:cs typeface="Yu Gothic UI Light" panose="020B0300000000000000" charset="-128"/>
                <a:sym typeface="+mn-ea"/>
              </a:rPr>
              <a:t>QQ：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3422253348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50000"/>
              </a:lnSpc>
            </a:pPr>
            <a:endParaRPr lang="en-US" sz="160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Yu Gothic UI Light" panose="020B0300000000000000" charset="-128"/>
              <a:sym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160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Yu Gothic UI Light" panose="020B0300000000000000" charset="-128"/>
              <a:sym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4513" y="2091227"/>
            <a:ext cx="2327099" cy="28790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990" y="370840"/>
            <a:ext cx="4201795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en-US" altLang="zh-CN" sz="2660" b="1" dirty="0" smtClean="0">
                <a:sym typeface="+mn-ea"/>
              </a:rPr>
              <a:t>Canvas</a:t>
            </a:r>
            <a:r>
              <a:rPr lang="zh-CN" altLang="en-US" sz="2660" b="1" dirty="0" smtClean="0">
                <a:sym typeface="+mn-ea"/>
              </a:rPr>
              <a:t>的保存和回滚</a:t>
            </a:r>
            <a:endParaRPr lang="zh-CN" altLang="en-US" sz="266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37845" y="779780"/>
            <a:ext cx="1199515" cy="76200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pic>
        <p:nvPicPr>
          <p:cNvPr id="8" name="图片 7" descr="device-2015-05-13-15444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4980" y="1707515"/>
            <a:ext cx="2205990" cy="3922395"/>
          </a:xfrm>
          <a:prstGeom prst="rect">
            <a:avLst/>
          </a:prstGeom>
        </p:spPr>
      </p:pic>
      <p:pic>
        <p:nvPicPr>
          <p:cNvPr id="9" name="图片 8" descr="device-2015-05-13-153734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670" y="1699260"/>
            <a:ext cx="2211070" cy="3931285"/>
          </a:xfrm>
          <a:prstGeom prst="rect">
            <a:avLst/>
          </a:prstGeom>
        </p:spPr>
      </p:pic>
      <p:pic>
        <p:nvPicPr>
          <p:cNvPr id="10" name="图片 9" descr="device-2015-05-13-154122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74265" y="1699260"/>
            <a:ext cx="2220595" cy="3947795"/>
          </a:xfrm>
          <a:prstGeom prst="rect">
            <a:avLst/>
          </a:prstGeom>
        </p:spPr>
      </p:pic>
      <p:pic>
        <p:nvPicPr>
          <p:cNvPr id="13" name="图片 12" descr="device-2015-05-13-154353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04385" y="1707515"/>
            <a:ext cx="2211070" cy="3931285"/>
          </a:xfrm>
          <a:prstGeom prst="rect">
            <a:avLst/>
          </a:prstGeom>
        </p:spPr>
      </p:pic>
      <p:pic>
        <p:nvPicPr>
          <p:cNvPr id="39938" name="Picture 2" descr="http://img.blog.csdn.net/20140909143603109?watermark/2/text/aHR0cDovL2Jsb2cuY3Nkbi5uZXQvaGFydmljODgwOTI1/font/5a6L5L2T/fontsize/400/fill/I0JBQkFCMA==/dissolve/70/gravity/SouthEast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9040495" y="1699260"/>
            <a:ext cx="2416810" cy="3930650"/>
          </a:xfrm>
          <a:prstGeom prst="rect">
            <a:avLst/>
          </a:prstGeom>
          <a:noFill/>
        </p:spPr>
      </p:pic>
    </p:spTree>
    <p:custDataLst>
      <p:tags r:id="rId8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2760752" y="2469491"/>
            <a:ext cx="6669839" cy="830997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4800" b="1" dirty="0" smtClean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屏幕显示与</a:t>
            </a:r>
            <a:r>
              <a:rPr lang="en-US" altLang="zh-CN" sz="4800" b="1" dirty="0" smtClean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Canvas</a:t>
            </a:r>
            <a:r>
              <a:rPr lang="zh-CN" altLang="en-US" sz="4800" b="1" dirty="0" smtClean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关系</a:t>
            </a:r>
            <a:endParaRPr lang="zh-CN" altLang="en-US" sz="4800" dirty="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990" y="370840"/>
            <a:ext cx="4201795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zh-CN" altLang="en-US" sz="2660" b="1" dirty="0" smtClean="0">
                <a:sym typeface="+mn-ea"/>
              </a:rPr>
              <a:t>屏幕显示与</a:t>
            </a:r>
            <a:r>
              <a:rPr lang="en-US" altLang="zh-CN" sz="2660" b="1" dirty="0" smtClean="0">
                <a:sym typeface="+mn-ea"/>
              </a:rPr>
              <a:t>Canvas</a:t>
            </a:r>
            <a:r>
              <a:rPr lang="zh-CN" altLang="en-US" sz="2660" b="1" dirty="0" smtClean="0">
                <a:sym typeface="+mn-ea"/>
              </a:rPr>
              <a:t>的关系</a:t>
            </a:r>
            <a:endParaRPr lang="zh-CN" altLang="en-US" sz="266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37845" y="779780"/>
            <a:ext cx="1199515" cy="76200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cxnSp>
        <p:nvCxnSpPr>
          <p:cNvPr id="12" name="直线连接符 11"/>
          <p:cNvCxnSpPr/>
          <p:nvPr/>
        </p:nvCxnSpPr>
        <p:spPr>
          <a:xfrm>
            <a:off x="491578" y="1228724"/>
            <a:ext cx="8446597" cy="0"/>
          </a:xfrm>
          <a:prstGeom prst="line">
            <a:avLst/>
          </a:prstGeom>
          <a:ln w="3175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图片 7" descr="device-2015-05-13-162124.png"/>
          <p:cNvPicPr>
            <a:picLocks noChangeAspect="1"/>
          </p:cNvPicPr>
          <p:nvPr/>
        </p:nvPicPr>
        <p:blipFill>
          <a:blip r:embed="rId3"/>
          <a:srcRect b="78365"/>
          <a:stretch>
            <a:fillRect/>
          </a:stretch>
        </p:blipFill>
        <p:spPr>
          <a:xfrm>
            <a:off x="8077835" y="1228725"/>
            <a:ext cx="4108450" cy="2759075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491490" y="5165725"/>
            <a:ext cx="11630660" cy="583565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zh-CN" altLang="en-US" sz="3200" b="1" dirty="0" smtClean="0">
                <a:solidFill>
                  <a:srgbClr val="FF0000"/>
                </a:solidFill>
              </a:rPr>
              <a:t>这个结果的关键问题在于，为什么绿色框并没有移动？</a:t>
            </a:r>
            <a:endParaRPr lang="zh-CN" altLang="en-US" sz="3200" dirty="0">
              <a:solidFill>
                <a:srgbClr val="FF0000"/>
              </a:solidFill>
            </a:endParaRPr>
          </a:p>
        </p:txBody>
      </p:sp>
      <p:pic>
        <p:nvPicPr>
          <p:cNvPr id="2" name="图片 1" descr="H(%@O6KW86CR}1X80]WQ5]Y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635" y="1195070"/>
            <a:ext cx="7568565" cy="385000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990" y="370840"/>
            <a:ext cx="4201795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0" b="1" dirty="0" smtClean="0">
                <a:sym typeface="+mn-ea"/>
              </a:rPr>
              <a:t>屏幕显示与</a:t>
            </a:r>
            <a:r>
              <a:rPr lang="en-US" altLang="zh-CN" sz="2660" b="1" dirty="0" smtClean="0">
                <a:sym typeface="+mn-ea"/>
              </a:rPr>
              <a:t>Canvas</a:t>
            </a:r>
            <a:r>
              <a:rPr lang="zh-CN" altLang="en-US" sz="2660" b="1" dirty="0" smtClean="0">
                <a:sym typeface="+mn-ea"/>
              </a:rPr>
              <a:t>的关系</a:t>
            </a:r>
            <a:endParaRPr lang="zh-CN" altLang="en-US" sz="266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37845" y="779780"/>
            <a:ext cx="1199515" cy="76200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0" name="矩形 9"/>
          <p:cNvSpPr/>
          <p:nvPr/>
        </p:nvSpPr>
        <p:spPr>
          <a:xfrm>
            <a:off x="537845" y="963295"/>
            <a:ext cx="10122535" cy="92202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zh-CN" dirty="0" smtClean="0"/>
              <a:t>Canvas</a:t>
            </a:r>
            <a:r>
              <a:rPr lang="zh-CN" altLang="en-US" dirty="0" smtClean="0"/>
              <a:t>是一个很虚幻的概念，相当于一个透明图层（用过</a:t>
            </a:r>
            <a:r>
              <a:rPr lang="en-US" altLang="zh-CN" dirty="0" smtClean="0"/>
              <a:t>PS</a:t>
            </a:r>
            <a:r>
              <a:rPr lang="zh-CN" altLang="en-US" dirty="0" smtClean="0"/>
              <a:t>的同学应该都知道），每次</a:t>
            </a:r>
            <a:r>
              <a:rPr lang="en-US" altLang="zh-CN" dirty="0" smtClean="0"/>
              <a:t>Canvas</a:t>
            </a:r>
            <a:r>
              <a:rPr lang="zh-CN" altLang="en-US" dirty="0" smtClean="0"/>
              <a:t>画图时（即调用</a:t>
            </a:r>
            <a:r>
              <a:rPr lang="en-US" altLang="zh-CN" dirty="0" smtClean="0"/>
              <a:t>Draw</a:t>
            </a:r>
            <a:r>
              <a:rPr lang="zh-CN" altLang="en-US" dirty="0" smtClean="0"/>
              <a:t>系列函数），都会产生一个透明图层，然后在这个图层上画图，画完之后覆盖在屏幕上显示。所以上面的两个结果是由下面几个步骤形成的</a:t>
            </a:r>
            <a:endParaRPr lang="zh-CN" altLang="en-US" dirty="0"/>
          </a:p>
        </p:txBody>
      </p:sp>
      <p:sp>
        <p:nvSpPr>
          <p:cNvPr id="113" name="Text Box 19"/>
          <p:cNvSpPr txBox="1">
            <a:spLocks noChangeArrowheads="1"/>
          </p:cNvSpPr>
          <p:nvPr/>
        </p:nvSpPr>
        <p:spPr bwMode="gray">
          <a:xfrm>
            <a:off x="1993900" y="5216525"/>
            <a:ext cx="1627187" cy="579438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zh-CN" altLang="en-US" sz="3200" b="1" dirty="0" smtClean="0">
                <a:solidFill>
                  <a:srgbClr val="FFFFFF"/>
                </a:solidFill>
              </a:rPr>
              <a:t>上半年</a:t>
            </a:r>
            <a:endParaRPr lang="en-US" altLang="zh-CN" sz="3200" b="1" dirty="0">
              <a:solidFill>
                <a:srgbClr val="FFFFFF"/>
              </a:solidFill>
            </a:endParaRPr>
          </a:p>
        </p:txBody>
      </p:sp>
      <p:pic>
        <p:nvPicPr>
          <p:cNvPr id="37890" name="Picture 2" descr="http://img.blog.csdn.net/20140905170403218?watermark/2/text/aHR0cDovL2Jsb2cuY3Nkbi5uZXQvaGFydmljODgwOTI1/font/5a6L5L2T/fontsize/400/fill/I0JBQkFCMA==/dissolve/70/gravity/SouthEast"/>
          <p:cNvPicPr>
            <a:picLocks noChangeAspect="1" noChangeArrowheads="1"/>
          </p:cNvPicPr>
          <p:nvPr/>
        </p:nvPicPr>
        <p:blipFill>
          <a:blip r:embed="rId3"/>
          <a:srcRect b="7881"/>
          <a:stretch>
            <a:fillRect/>
          </a:stretch>
        </p:blipFill>
        <p:spPr bwMode="auto">
          <a:xfrm>
            <a:off x="554990" y="1885315"/>
            <a:ext cx="7055485" cy="2616835"/>
          </a:xfrm>
          <a:prstGeom prst="rect">
            <a:avLst/>
          </a:prstGeom>
          <a:noFill/>
        </p:spPr>
      </p:pic>
      <p:pic>
        <p:nvPicPr>
          <p:cNvPr id="37892" name="Picture 4" descr="http://img.blog.csdn.net/20140905172349030?watermark/2/text/aHR0cDovL2Jsb2cuY3Nkbi5uZXQvaGFydmljODgwOTI1/font/5a6L5L2T/fontsize/400/fill/I0JBQkFCMA==/dissolve/70/gravity/SouthEast"/>
          <p:cNvPicPr>
            <a:picLocks noChangeAspect="1" noChangeArrowheads="1"/>
          </p:cNvPicPr>
          <p:nvPr/>
        </p:nvPicPr>
        <p:blipFill>
          <a:blip r:embed="rId4"/>
          <a:srcRect b="5223"/>
          <a:stretch>
            <a:fillRect/>
          </a:stretch>
        </p:blipFill>
        <p:spPr bwMode="auto">
          <a:xfrm>
            <a:off x="8484235" y="1791970"/>
            <a:ext cx="3519170" cy="4447540"/>
          </a:xfrm>
          <a:prstGeom prst="rect">
            <a:avLst/>
          </a:prstGeom>
          <a:noFill/>
        </p:spPr>
      </p:pic>
      <p:sp>
        <p:nvSpPr>
          <p:cNvPr id="13" name="矩形 12"/>
          <p:cNvSpPr/>
          <p:nvPr/>
        </p:nvSpPr>
        <p:spPr>
          <a:xfrm>
            <a:off x="1251583" y="4501976"/>
            <a:ext cx="3622658" cy="369332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en-US" altLang="zh-CN" dirty="0" err="1" smtClean="0"/>
              <a:t>canvas.drawRect</a:t>
            </a:r>
            <a:r>
              <a:rPr lang="en-US" altLang="zh-CN" dirty="0" smtClean="0"/>
              <a:t>(rect1, </a:t>
            </a:r>
            <a:r>
              <a:rPr lang="en-US" altLang="zh-CN" dirty="0" err="1" smtClean="0"/>
              <a:t>paint_green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8687632" y="5796044"/>
            <a:ext cx="3398238" cy="369332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en-US" altLang="zh-CN" dirty="0" err="1" smtClean="0"/>
              <a:t>canvas.drawRect</a:t>
            </a:r>
            <a:r>
              <a:rPr lang="en-US" altLang="zh-CN" dirty="0" smtClean="0"/>
              <a:t>(rect1, </a:t>
            </a:r>
            <a:r>
              <a:rPr lang="en-US" altLang="zh-CN" dirty="0" err="1" smtClean="0"/>
              <a:t>paint_red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</p:spTree>
    <p:custDataLst>
      <p:tags r:id="rId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3684531" y="2545691"/>
            <a:ext cx="4823180" cy="830997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en-US" altLang="zh-CN" sz="4800" b="1" dirty="0" smtClean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Canvas</a:t>
            </a:r>
            <a:r>
              <a:rPr lang="zh-CN" altLang="en-US" sz="4800" b="1" dirty="0" smtClean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文字绘制</a:t>
            </a:r>
            <a:endParaRPr lang="zh-CN" altLang="en-US" sz="4800" dirty="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990" y="370840"/>
            <a:ext cx="4201795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kumimoji="1" lang="zh-CN" altLang="en-US" sz="266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文字绘制</a:t>
            </a:r>
            <a:endParaRPr lang="zh-CN" altLang="en-US" sz="266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37845" y="779780"/>
            <a:ext cx="1199515" cy="76200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pic>
        <p:nvPicPr>
          <p:cNvPr id="10" name="图片 9" descr="device-2015-05-21-110217.png"/>
          <p:cNvPicPr>
            <a:picLocks noChangeAspect="1"/>
          </p:cNvPicPr>
          <p:nvPr/>
        </p:nvPicPr>
        <p:blipFill>
          <a:blip r:embed="rId3"/>
          <a:srcRect b="54270"/>
          <a:stretch>
            <a:fillRect/>
          </a:stretch>
        </p:blipFill>
        <p:spPr>
          <a:xfrm>
            <a:off x="8791575" y="1701800"/>
            <a:ext cx="3487420" cy="3453765"/>
          </a:xfrm>
          <a:prstGeom prst="rect">
            <a:avLst/>
          </a:prstGeom>
        </p:spPr>
      </p:pic>
      <p:pic>
        <p:nvPicPr>
          <p:cNvPr id="2" name="图片 1" descr="GSCK}_ZA)LRGKR18CC{[)JV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50" y="983615"/>
            <a:ext cx="8773160" cy="590042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990" y="370840"/>
            <a:ext cx="4201795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kumimoji="1" lang="zh-CN" altLang="en-US" sz="266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文字绘制</a:t>
            </a:r>
            <a:endParaRPr lang="zh-CN" altLang="en-US" sz="266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37845" y="779780"/>
            <a:ext cx="1199515" cy="76200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pic>
        <p:nvPicPr>
          <p:cNvPr id="10" name="图片 9" descr="device-2015-05-21-110217.png"/>
          <p:cNvPicPr>
            <a:picLocks noChangeAspect="1"/>
          </p:cNvPicPr>
          <p:nvPr/>
        </p:nvPicPr>
        <p:blipFill>
          <a:blip r:embed="rId3"/>
          <a:srcRect t="43235" b="31775"/>
          <a:stretch>
            <a:fillRect/>
          </a:stretch>
        </p:blipFill>
        <p:spPr>
          <a:xfrm>
            <a:off x="8191500" y="2795905"/>
            <a:ext cx="3491865" cy="1551305"/>
          </a:xfrm>
          <a:prstGeom prst="rect">
            <a:avLst/>
          </a:prstGeom>
        </p:spPr>
      </p:pic>
      <p:pic>
        <p:nvPicPr>
          <p:cNvPr id="2" name="图片 1" descr="93M{Q8HG}6B60_88{3{QM`D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100" y="1133475"/>
            <a:ext cx="7772400" cy="459105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3849352" y="2355191"/>
            <a:ext cx="4493538" cy="830997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4800" b="1" dirty="0" smtClean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圆形头像的绘制</a:t>
            </a:r>
            <a:endParaRPr lang="zh-CN" altLang="en-US" sz="4800" dirty="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990" y="370840"/>
            <a:ext cx="4201795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kumimoji="1" lang="zh-CN" altLang="en-US" sz="266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圆形头像绘制</a:t>
            </a:r>
            <a:endParaRPr lang="zh-CN" altLang="en-US" sz="266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66420" y="760730"/>
            <a:ext cx="1199515" cy="76200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pic>
        <p:nvPicPr>
          <p:cNvPr id="14" name="图片 13" descr="device-2015-05-18-184144.png"/>
          <p:cNvPicPr>
            <a:picLocks noChangeAspect="1"/>
          </p:cNvPicPr>
          <p:nvPr/>
        </p:nvPicPr>
        <p:blipFill>
          <a:blip r:embed="rId3"/>
          <a:srcRect l="13708" t="7788" r="58151" b="76471"/>
          <a:stretch>
            <a:fillRect/>
          </a:stretch>
        </p:blipFill>
        <p:spPr>
          <a:xfrm>
            <a:off x="2825750" y="2563924"/>
            <a:ext cx="1923691" cy="1913005"/>
          </a:xfrm>
          <a:prstGeom prst="rect">
            <a:avLst/>
          </a:prstGeom>
        </p:spPr>
      </p:pic>
      <p:pic>
        <p:nvPicPr>
          <p:cNvPr id="15" name="图片 14" descr="device-2015-05-18-184144.png"/>
          <p:cNvPicPr>
            <a:picLocks noChangeAspect="1"/>
          </p:cNvPicPr>
          <p:nvPr/>
        </p:nvPicPr>
        <p:blipFill>
          <a:blip r:embed="rId3"/>
          <a:srcRect l="13478" t="30906" r="58169" b="52951"/>
          <a:stretch>
            <a:fillRect/>
          </a:stretch>
        </p:blipFill>
        <p:spPr>
          <a:xfrm>
            <a:off x="7297642" y="2563924"/>
            <a:ext cx="1889958" cy="1913005"/>
          </a:xfrm>
          <a:prstGeom prst="rect">
            <a:avLst/>
          </a:prstGeom>
        </p:spPr>
      </p:pic>
      <p:sp>
        <p:nvSpPr>
          <p:cNvPr id="17" name="右箭头 16"/>
          <p:cNvSpPr/>
          <p:nvPr/>
        </p:nvSpPr>
        <p:spPr>
          <a:xfrm>
            <a:off x="5703484" y="3303737"/>
            <a:ext cx="978408" cy="4846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5703484" y="2113292"/>
            <a:ext cx="1415772" cy="1569660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9600" dirty="0" smtClean="0">
                <a:solidFill>
                  <a:srgbClr val="FF0000"/>
                </a:solidFill>
              </a:rPr>
              <a:t>？</a:t>
            </a:r>
            <a:endParaRPr lang="zh-CN" altLang="en-US" sz="9600" dirty="0">
              <a:solidFill>
                <a:srgbClr val="FF0000"/>
              </a:solidFill>
            </a:endParaRPr>
          </a:p>
        </p:txBody>
      </p:sp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990" y="370840"/>
            <a:ext cx="4201795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kumimoji="1" lang="zh-CN" altLang="en-US" sz="266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圆形头像绘制</a:t>
            </a:r>
            <a:endParaRPr lang="zh-CN" altLang="en-US" sz="266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37845" y="779780"/>
            <a:ext cx="1199515" cy="76200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pic>
        <p:nvPicPr>
          <p:cNvPr id="7170" name="Picture 2" descr="http://hi.csdn.net/attachment/201111/22/0_13219433774KaR.gif"/>
          <p:cNvPicPr>
            <a:picLocks noChangeAspect="1" noChangeArrowheads="1"/>
          </p:cNvPicPr>
          <p:nvPr/>
        </p:nvPicPr>
        <p:blipFill>
          <a:blip r:embed="rId3"/>
          <a:srcRect t="12121" b="20454"/>
          <a:stretch>
            <a:fillRect/>
          </a:stretch>
        </p:blipFill>
        <p:spPr bwMode="auto">
          <a:xfrm>
            <a:off x="253365" y="953135"/>
            <a:ext cx="4241165" cy="5095875"/>
          </a:xfrm>
          <a:prstGeom prst="rect">
            <a:avLst/>
          </a:prstGeom>
          <a:noFill/>
        </p:spPr>
      </p:pic>
      <p:sp>
        <p:nvSpPr>
          <p:cNvPr id="9" name="矩形 8"/>
          <p:cNvSpPr/>
          <p:nvPr/>
        </p:nvSpPr>
        <p:spPr>
          <a:xfrm>
            <a:off x="4494530" y="1353185"/>
            <a:ext cx="5980430" cy="2030095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zh-CN" dirty="0" err="1" smtClean="0"/>
              <a:t>AvoidXfermode</a:t>
            </a:r>
            <a:r>
              <a:rPr lang="en-US" altLang="zh-CN" dirty="0" smtClean="0"/>
              <a:t>  </a:t>
            </a:r>
            <a:r>
              <a:rPr lang="zh-CN" altLang="en-US" dirty="0" smtClean="0"/>
              <a:t>指定了一个颜色和容差，强制</a:t>
            </a:r>
            <a:r>
              <a:rPr lang="en-US" altLang="zh-CN" dirty="0" smtClean="0"/>
              <a:t>Paint</a:t>
            </a:r>
            <a:r>
              <a:rPr lang="zh-CN" altLang="en-US" dirty="0" smtClean="0"/>
              <a:t>避免在它上面绘图</a:t>
            </a:r>
            <a:r>
              <a:rPr lang="en-US" altLang="zh-CN" dirty="0" smtClean="0"/>
              <a:t>(</a:t>
            </a:r>
            <a:r>
              <a:rPr lang="zh-CN" altLang="en-US" dirty="0" smtClean="0"/>
              <a:t>或者只在它上面绘图</a:t>
            </a:r>
            <a:r>
              <a:rPr lang="en-US" altLang="zh-CN" dirty="0" smtClean="0"/>
              <a:t>)</a:t>
            </a:r>
            <a:r>
              <a:rPr lang="zh-CN" altLang="en-US" dirty="0" smtClean="0"/>
              <a:t>。</a:t>
            </a:r>
            <a:endParaRPr lang="zh-CN" altLang="en-US" dirty="0" smtClean="0"/>
          </a:p>
          <a:p>
            <a:r>
              <a:rPr lang="en-US" altLang="zh-CN" dirty="0" err="1" smtClean="0"/>
              <a:t>PixelXorXfermode</a:t>
            </a:r>
            <a:r>
              <a:rPr lang="en-US" altLang="zh-CN" dirty="0" smtClean="0"/>
              <a:t>  </a:t>
            </a:r>
            <a:r>
              <a:rPr lang="zh-CN" altLang="en-US" dirty="0" smtClean="0"/>
              <a:t>当覆盖已有的颜色时，应用一个简单的像素</a:t>
            </a:r>
            <a:r>
              <a:rPr lang="en-US" altLang="zh-CN" dirty="0" smtClean="0"/>
              <a:t>XOR</a:t>
            </a:r>
            <a:r>
              <a:rPr lang="zh-CN" altLang="en-US" dirty="0" smtClean="0"/>
              <a:t>操作。</a:t>
            </a:r>
            <a:endParaRPr lang="zh-CN" altLang="en-US" dirty="0" smtClean="0"/>
          </a:p>
          <a:p>
            <a:r>
              <a:rPr lang="en-US" altLang="zh-CN" dirty="0" err="1" smtClean="0"/>
              <a:t>PorterDuffXfermode</a:t>
            </a:r>
            <a:r>
              <a:rPr lang="en-US" altLang="zh-CN" dirty="0" smtClean="0"/>
              <a:t>  </a:t>
            </a:r>
            <a:r>
              <a:rPr lang="zh-CN" altLang="en-US" dirty="0" smtClean="0"/>
              <a:t>这是一个非常强大的转换模式，使用它，可以使用图像合成的</a:t>
            </a:r>
            <a:r>
              <a:rPr lang="en-US" altLang="zh-CN" dirty="0" smtClean="0"/>
              <a:t>16</a:t>
            </a:r>
            <a:r>
              <a:rPr lang="zh-CN" altLang="en-US" dirty="0" smtClean="0"/>
              <a:t>条</a:t>
            </a:r>
            <a:r>
              <a:rPr lang="en-US" altLang="zh-CN" dirty="0" smtClean="0"/>
              <a:t>Porter-Duff</a:t>
            </a:r>
            <a:r>
              <a:rPr lang="zh-CN" altLang="en-US" dirty="0" smtClean="0"/>
              <a:t>规则的任意一条来控制</a:t>
            </a:r>
            <a:r>
              <a:rPr lang="en-US" altLang="zh-CN" dirty="0" smtClean="0"/>
              <a:t>Paint</a:t>
            </a:r>
            <a:r>
              <a:rPr lang="zh-CN" altLang="en-US" dirty="0" smtClean="0"/>
              <a:t>如何与已有的</a:t>
            </a:r>
            <a:r>
              <a:rPr lang="en-US" altLang="zh-CN" dirty="0" smtClean="0"/>
              <a:t>Canvas</a:t>
            </a:r>
            <a:r>
              <a:rPr lang="zh-CN" altLang="en-US" dirty="0" smtClean="0"/>
              <a:t>图像进行交互。</a:t>
            </a:r>
            <a:endParaRPr lang="zh-CN" altLang="en-US" dirty="0"/>
          </a:p>
        </p:txBody>
      </p:sp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879" y="371042"/>
            <a:ext cx="3704079" cy="410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5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享学讲师团队</a:t>
            </a:r>
            <a:endParaRPr lang="en-US" altLang="zh-CN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8" name="文本框 1"/>
          <p:cNvSpPr txBox="1"/>
          <p:nvPr/>
        </p:nvSpPr>
        <p:spPr>
          <a:xfrm>
            <a:off x="327934" y="4047356"/>
            <a:ext cx="2253069" cy="1626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Alvin</a:t>
            </a:r>
            <a:r>
              <a:rPr lang="zh-CN" altLang="en-US" sz="1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老师</a:t>
            </a:r>
            <a:endParaRPr lang="en-US" altLang="zh-CN" sz="1200" b="1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曾就业于三星中国研究院及小米旗下互联网公司</a:t>
            </a:r>
            <a:r>
              <a:rPr lang="zh-CN" altLang="en-US" sz="1050" dirty="0" smtClean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担任</a:t>
            </a:r>
            <a:r>
              <a:rPr lang="en-US" altLang="zh-CN" sz="1050" dirty="0" smtClean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</a:t>
            </a:r>
            <a:r>
              <a:rPr lang="en-US" altLang="zh-CN" sz="1050" dirty="0" err="1" smtClean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droid</a:t>
            </a:r>
            <a:r>
              <a:rPr lang="zh-CN" altLang="en-US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软件工程师及项目经理</a:t>
            </a:r>
            <a:endParaRPr lang="zh-CN" altLang="en-US" sz="1050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拥有扎实的</a:t>
            </a:r>
            <a:r>
              <a:rPr lang="en-US" altLang="zh-CN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C/Java </a:t>
            </a:r>
            <a:r>
              <a:rPr lang="zh-CN" altLang="en-US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基础，深入研究</a:t>
            </a:r>
            <a:r>
              <a:rPr lang="en-US" altLang="zh-CN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android</a:t>
            </a:r>
            <a:r>
              <a:rPr lang="zh-CN" altLang="en-US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系统多年。</a:t>
            </a:r>
            <a:endParaRPr lang="en-US" altLang="zh-CN" sz="1050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讲课形象生动，热情洋溢</a:t>
            </a:r>
            <a:endParaRPr lang="zh-CN" altLang="en-US" sz="1050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4"/>
          <p:cNvSpPr txBox="1"/>
          <p:nvPr/>
        </p:nvSpPr>
        <p:spPr>
          <a:xfrm>
            <a:off x="3185623" y="4047356"/>
            <a:ext cx="2063032" cy="1626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Lance</a:t>
            </a:r>
            <a:r>
              <a:rPr lang="en-US" altLang="zh-CN" sz="1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老师</a:t>
            </a:r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05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某游戏公司主程，前爱奇艺高级工程师。多年移动平台开发经验，涉猎广泛，热爱技术与研究。主要对NDK、架构与性能优化拥有深入的理解及开发经验。授课严谨负责</a:t>
            </a:r>
            <a:endParaRPr lang="zh-CN" altLang="en-US" sz="105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0" name="文本框 5"/>
          <p:cNvSpPr txBox="1"/>
          <p:nvPr/>
        </p:nvSpPr>
        <p:spPr>
          <a:xfrm>
            <a:off x="8836221" y="4047356"/>
            <a:ext cx="2327098" cy="16296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zero</a:t>
            </a:r>
            <a:r>
              <a:rPr lang="zh-CN" altLang="en-US" sz="1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老师</a:t>
            </a:r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050" dirty="0"/>
              <a:t>前阿里</a:t>
            </a:r>
            <a:r>
              <a:rPr lang="en-US" altLang="zh-CN" sz="1050" dirty="0"/>
              <a:t>P7</a:t>
            </a:r>
            <a:r>
              <a:rPr lang="zh-CN" altLang="en-US" sz="1050" dirty="0"/>
              <a:t>移动架构师，曾就职于</a:t>
            </a:r>
            <a:r>
              <a:rPr lang="en-US" altLang="zh-CN" sz="1050" dirty="0"/>
              <a:t>Nubia</a:t>
            </a:r>
            <a:r>
              <a:rPr lang="zh-CN" altLang="en-US" sz="1050" dirty="0"/>
              <a:t>等一线互联网公司。有多年的项目研发经验，精通</a:t>
            </a:r>
            <a:r>
              <a:rPr lang="en-US" altLang="zh-CN" sz="1050" dirty="0"/>
              <a:t>Android </a:t>
            </a:r>
            <a:r>
              <a:rPr lang="zh-CN" altLang="en-US" sz="1050" dirty="0"/>
              <a:t>高级控件开发，性能优化，多种开源框架开发经验，热爱代码，对</a:t>
            </a:r>
            <a:r>
              <a:rPr lang="en-US" altLang="zh-CN" sz="1050" dirty="0"/>
              <a:t>Android</a:t>
            </a:r>
            <a:r>
              <a:rPr lang="zh-CN" altLang="en-US" sz="1050" dirty="0"/>
              <a:t>情有独钟，讲课生动，有激情。</a:t>
            </a:r>
            <a:endParaRPr lang="zh-CN" altLang="en-US" sz="105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7" name="文本框 4"/>
          <p:cNvSpPr txBox="1"/>
          <p:nvPr/>
        </p:nvSpPr>
        <p:spPr>
          <a:xfrm>
            <a:off x="5901978" y="4154549"/>
            <a:ext cx="2327928" cy="16296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Allen</a:t>
            </a:r>
            <a:r>
              <a:rPr lang="zh-CN" altLang="en-US" sz="1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老师</a:t>
            </a:r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05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国防科技大学计算机系研究生毕业， 十余年</a:t>
            </a:r>
            <a:r>
              <a:rPr lang="en-US" altLang="zh-CN" sz="105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Android </a:t>
            </a:r>
            <a:r>
              <a:rPr lang="zh-CN" altLang="en-US" sz="105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及移动互联网开发经验，曾担任爱立信技术总监，华为技术总监，北电技术总监，对全栈有自己独特的见解，热爱技术，热爱互联网，实战经验非常丰富。</a:t>
            </a:r>
            <a:endParaRPr lang="zh-CN" altLang="en-US" sz="105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761355" y="1273810"/>
            <a:ext cx="2651760" cy="2207260"/>
          </a:xfrm>
          <a:prstGeom prst="rect">
            <a:avLst/>
          </a:prstGeom>
        </p:spPr>
      </p:pic>
      <p:pic>
        <p:nvPicPr>
          <p:cNvPr id="5" name="图片 4" descr="IMG_258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3016250" y="1302385"/>
            <a:ext cx="2613660" cy="2112010"/>
          </a:xfrm>
          <a:prstGeom prst="rect">
            <a:avLst/>
          </a:prstGeom>
        </p:spPr>
      </p:pic>
      <p:pic>
        <p:nvPicPr>
          <p:cNvPr id="6" name="图片 5" descr="IMG_254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328930" y="1263650"/>
            <a:ext cx="2602230" cy="2177415"/>
          </a:xfrm>
          <a:prstGeom prst="rect">
            <a:avLst/>
          </a:prstGeom>
        </p:spPr>
      </p:pic>
      <p:pic>
        <p:nvPicPr>
          <p:cNvPr id="7" name="图片 6" descr="IMG_26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8547100" y="1312545"/>
            <a:ext cx="2672715" cy="21520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990" y="370840"/>
            <a:ext cx="4201795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kumimoji="1" lang="zh-CN" altLang="en-US" sz="266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圆形头像绘制</a:t>
            </a:r>
            <a:endParaRPr lang="zh-CN" altLang="en-US" sz="266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37845" y="779780"/>
            <a:ext cx="1199515" cy="76200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pic>
        <p:nvPicPr>
          <p:cNvPr id="14" name="图片 13" descr="device-2015-05-18-184144.png"/>
          <p:cNvPicPr>
            <a:picLocks noChangeAspect="1"/>
          </p:cNvPicPr>
          <p:nvPr/>
        </p:nvPicPr>
        <p:blipFill>
          <a:blip r:embed="rId3"/>
          <a:srcRect l="13708" t="7788" r="58151" b="76471"/>
          <a:stretch>
            <a:fillRect/>
          </a:stretch>
        </p:blipFill>
        <p:spPr>
          <a:xfrm>
            <a:off x="5483413" y="4135792"/>
            <a:ext cx="1201708" cy="1195033"/>
          </a:xfrm>
          <a:prstGeom prst="rect">
            <a:avLst/>
          </a:prstGeom>
        </p:spPr>
      </p:pic>
      <p:pic>
        <p:nvPicPr>
          <p:cNvPr id="15" name="图片 14" descr="device-2015-05-18-184144.png"/>
          <p:cNvPicPr>
            <a:picLocks noChangeAspect="1"/>
          </p:cNvPicPr>
          <p:nvPr/>
        </p:nvPicPr>
        <p:blipFill>
          <a:blip r:embed="rId3"/>
          <a:srcRect l="13478" t="30906" r="58169" b="52951"/>
          <a:stretch>
            <a:fillRect/>
          </a:stretch>
        </p:blipFill>
        <p:spPr>
          <a:xfrm>
            <a:off x="7711870" y="1866751"/>
            <a:ext cx="1299640" cy="1315488"/>
          </a:xfrm>
          <a:prstGeom prst="rect">
            <a:avLst/>
          </a:prstGeom>
        </p:spPr>
      </p:pic>
      <p:sp>
        <p:nvSpPr>
          <p:cNvPr id="17" name="右箭头 16"/>
          <p:cNvSpPr/>
          <p:nvPr/>
        </p:nvSpPr>
        <p:spPr>
          <a:xfrm>
            <a:off x="4519323" y="2242003"/>
            <a:ext cx="805102" cy="4846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3" name="图片 12" descr="device-2015-05-18-185459.png"/>
          <p:cNvPicPr>
            <a:picLocks noChangeAspect="1"/>
          </p:cNvPicPr>
          <p:nvPr/>
        </p:nvPicPr>
        <p:blipFill>
          <a:blip r:embed="rId4"/>
          <a:srcRect l="12299" t="30484" r="57066" b="52409"/>
          <a:stretch>
            <a:fillRect/>
          </a:stretch>
        </p:blipFill>
        <p:spPr>
          <a:xfrm>
            <a:off x="5457535" y="1866751"/>
            <a:ext cx="1260668" cy="1251492"/>
          </a:xfrm>
          <a:prstGeom prst="rect">
            <a:avLst/>
          </a:prstGeom>
        </p:spPr>
      </p:pic>
      <p:pic>
        <p:nvPicPr>
          <p:cNvPr id="18" name="图片 17" descr="device-2015-05-18-185544.png"/>
          <p:cNvPicPr>
            <a:picLocks noChangeAspect="1"/>
          </p:cNvPicPr>
          <p:nvPr/>
        </p:nvPicPr>
        <p:blipFill>
          <a:blip r:embed="rId5"/>
          <a:srcRect l="12780" t="30692" r="56538" b="52033"/>
          <a:stretch>
            <a:fillRect/>
          </a:stretch>
        </p:blipFill>
        <p:spPr>
          <a:xfrm>
            <a:off x="3259866" y="1888005"/>
            <a:ext cx="1259457" cy="1260636"/>
          </a:xfrm>
          <a:prstGeom prst="rect">
            <a:avLst/>
          </a:prstGeom>
        </p:spPr>
      </p:pic>
      <p:sp>
        <p:nvSpPr>
          <p:cNvPr id="19" name="右箭头 18"/>
          <p:cNvSpPr/>
          <p:nvPr/>
        </p:nvSpPr>
        <p:spPr>
          <a:xfrm>
            <a:off x="6855012" y="2242003"/>
            <a:ext cx="805102" cy="4846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" name="上箭头 20"/>
          <p:cNvSpPr/>
          <p:nvPr/>
        </p:nvSpPr>
        <p:spPr>
          <a:xfrm>
            <a:off x="5811752" y="3118243"/>
            <a:ext cx="484632" cy="978408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3236009" y="3182239"/>
            <a:ext cx="1299523" cy="646331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dirty="0" smtClean="0"/>
              <a:t>默认</a:t>
            </a:r>
            <a:r>
              <a:rPr lang="en-US" altLang="zh-CN" dirty="0" smtClean="0"/>
              <a:t>Canvas</a:t>
            </a:r>
            <a:endParaRPr lang="en-US" altLang="zh-CN" dirty="0" smtClean="0"/>
          </a:p>
          <a:p>
            <a:r>
              <a:rPr lang="zh-CN" altLang="en-US" dirty="0" smtClean="0"/>
              <a:t>透明的</a:t>
            </a:r>
            <a:endParaRPr lang="zh-CN" altLang="en-US" dirty="0"/>
          </a:p>
        </p:txBody>
      </p:sp>
    </p:spTree>
    <p:custDataLst>
      <p:tags r:id="rId6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990" y="370840"/>
            <a:ext cx="4201795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kumimoji="1" lang="zh-CN" altLang="en-US" sz="266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圆形头像绘制</a:t>
            </a:r>
            <a:endParaRPr lang="zh-CN" altLang="en-US" sz="266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37845" y="779780"/>
            <a:ext cx="1199515" cy="76200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pic>
        <p:nvPicPr>
          <p:cNvPr id="10" name="图片 9" descr="device-2015-05-18-184144.png"/>
          <p:cNvPicPr>
            <a:picLocks noChangeAspect="1"/>
          </p:cNvPicPr>
          <p:nvPr/>
        </p:nvPicPr>
        <p:blipFill>
          <a:blip r:embed="rId3"/>
          <a:srcRect l="7338" t="4742" r="52379" b="49156"/>
          <a:stretch>
            <a:fillRect/>
          </a:stretch>
        </p:blipFill>
        <p:spPr>
          <a:xfrm>
            <a:off x="191135" y="1472049"/>
            <a:ext cx="2009954" cy="4089430"/>
          </a:xfrm>
          <a:prstGeom prst="rect">
            <a:avLst/>
          </a:prstGeom>
        </p:spPr>
      </p:pic>
      <p:pic>
        <p:nvPicPr>
          <p:cNvPr id="2" name="图片 1" descr="8HJR%`X6G0RJ8LX_UOX)_8L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3600" y="1334135"/>
            <a:ext cx="10058400" cy="436562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990" y="370840"/>
            <a:ext cx="4201795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kumimoji="1" lang="zh-CN" altLang="en-US" sz="266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圆形头像绘制</a:t>
            </a:r>
            <a:endParaRPr lang="zh-CN" altLang="en-US" sz="266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37845" y="779780"/>
            <a:ext cx="1199515" cy="76200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pic>
        <p:nvPicPr>
          <p:cNvPr id="10" name="图片 9" descr="device-2015-05-18-184144.png"/>
          <p:cNvPicPr>
            <a:picLocks noChangeAspect="1"/>
          </p:cNvPicPr>
          <p:nvPr/>
        </p:nvPicPr>
        <p:blipFill>
          <a:blip r:embed="rId3"/>
          <a:srcRect l="7585" t="28162" r="50000" b="27622"/>
          <a:stretch>
            <a:fillRect/>
          </a:stretch>
        </p:blipFill>
        <p:spPr>
          <a:xfrm>
            <a:off x="767535" y="1857584"/>
            <a:ext cx="2116317" cy="3922145"/>
          </a:xfrm>
          <a:prstGeom prst="rect">
            <a:avLst/>
          </a:prstGeom>
        </p:spPr>
      </p:pic>
      <p:pic>
        <p:nvPicPr>
          <p:cNvPr id="2" name="图片 1" descr="UQ1BL)~HCCH[4{C00B49KM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4170" y="1857375"/>
            <a:ext cx="8496300" cy="404812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3733175" y="2260756"/>
            <a:ext cx="4725396" cy="830997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en-US" altLang="zh-CN" sz="4800" b="1" dirty="0" smtClean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canvas</a:t>
            </a:r>
            <a:r>
              <a:rPr lang="zh-CN" altLang="en-US" sz="4800" b="1" dirty="0" smtClean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矩阵操作</a:t>
            </a:r>
            <a:endParaRPr lang="zh-CN" altLang="en-US" sz="4800" dirty="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990" y="370840"/>
            <a:ext cx="4201795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en-US" altLang="zh-CN" sz="2660" b="1" dirty="0" smtClean="0">
                <a:sym typeface="+mn-ea"/>
              </a:rPr>
              <a:t>Canvas</a:t>
            </a:r>
            <a:r>
              <a:rPr lang="zh-CN" altLang="en-US" sz="2660" b="1" dirty="0" smtClean="0">
                <a:sym typeface="+mn-ea"/>
              </a:rPr>
              <a:t>矩阵操作</a:t>
            </a:r>
            <a:endParaRPr lang="zh-CN" altLang="en-US" sz="266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37845" y="779780"/>
            <a:ext cx="1199515" cy="76200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graphicFrame>
        <p:nvGraphicFramePr>
          <p:cNvPr id="8" name="表格 7"/>
          <p:cNvGraphicFramePr>
            <a:graphicFrameLocks noGrp="1"/>
          </p:cNvGraphicFramePr>
          <p:nvPr/>
        </p:nvGraphicFramePr>
        <p:xfrm>
          <a:off x="3169285" y="2333625"/>
          <a:ext cx="5461635" cy="32670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20545"/>
                <a:gridCol w="1820545"/>
                <a:gridCol w="1820545"/>
              </a:tblGrid>
              <a:tr h="1089025">
                <a:tc>
                  <a:txBody>
                    <a:bodyPr/>
                    <a:p>
                      <a:pPr algn="ctr"/>
                      <a:r>
                        <a:rPr lang="en-US" altLang="zh-CN" sz="1800" dirty="0" smtClean="0"/>
                        <a:t>MSCALE_X</a:t>
                      </a:r>
                      <a:endParaRPr lang="zh-CN" altLang="en-US" sz="1800" dirty="0"/>
                    </a:p>
                  </a:txBody>
                  <a:tcPr anchor="ctr" anchorCtr="1"/>
                </a:tc>
                <a:tc>
                  <a:txBody>
                    <a:bodyPr/>
                    <a:p>
                      <a:pPr algn="ctr"/>
                      <a:r>
                        <a:rPr lang="en-US" altLang="zh-CN" sz="1800" dirty="0" smtClean="0"/>
                        <a:t>MSKEW_X</a:t>
                      </a:r>
                      <a:endParaRPr lang="zh-CN" altLang="en-US" sz="1800" dirty="0"/>
                    </a:p>
                  </a:txBody>
                  <a:tcPr anchor="ctr" anchorCtr="1"/>
                </a:tc>
                <a:tc>
                  <a:txBody>
                    <a:bodyPr/>
                    <a:p>
                      <a:pPr algn="ctr"/>
                      <a:r>
                        <a:rPr lang="en-US" altLang="zh-CN" sz="1800" dirty="0" smtClean="0"/>
                        <a:t>MTRANS_X</a:t>
                      </a:r>
                      <a:endParaRPr lang="zh-CN" altLang="en-US" sz="1800" dirty="0"/>
                    </a:p>
                  </a:txBody>
                  <a:tcPr anchor="ctr" anchorCtr="1"/>
                </a:tc>
              </a:tr>
              <a:tr h="1089025">
                <a:tc>
                  <a:txBody>
                    <a:bodyPr/>
                    <a:p>
                      <a:pPr algn="ctr"/>
                      <a:r>
                        <a:rPr lang="en-US" altLang="zh-CN" sz="1800" dirty="0" smtClean="0"/>
                        <a:t>MSKEW_Y</a:t>
                      </a:r>
                      <a:endParaRPr lang="zh-CN" altLang="en-US" sz="1800" dirty="0"/>
                    </a:p>
                  </a:txBody>
                  <a:tcPr anchor="ctr" anchorCtr="1"/>
                </a:tc>
                <a:tc>
                  <a:txBody>
                    <a:bodyPr/>
                    <a:p>
                      <a:pPr algn="ctr"/>
                      <a:r>
                        <a:rPr lang="en-US" altLang="zh-CN" sz="1800" dirty="0" smtClean="0"/>
                        <a:t>MSCALE_Y</a:t>
                      </a:r>
                      <a:endParaRPr lang="zh-CN" altLang="en-US" sz="1800" dirty="0"/>
                    </a:p>
                  </a:txBody>
                  <a:tcPr anchor="ctr" anchorCtr="1"/>
                </a:tc>
                <a:tc>
                  <a:txBody>
                    <a:bodyPr/>
                    <a:p>
                      <a:pPr algn="ctr"/>
                      <a:r>
                        <a:rPr lang="en-US" altLang="zh-CN" sz="1800" dirty="0" smtClean="0"/>
                        <a:t>MTRANS_Y</a:t>
                      </a:r>
                      <a:endParaRPr lang="zh-CN" altLang="en-US" sz="1800" dirty="0"/>
                    </a:p>
                  </a:txBody>
                  <a:tcPr anchor="ctr" anchorCtr="1"/>
                </a:tc>
              </a:tr>
              <a:tr h="1089025">
                <a:tc>
                  <a:txBody>
                    <a:bodyPr/>
                    <a:p>
                      <a:pPr algn="ctr"/>
                      <a:r>
                        <a:rPr lang="en-US" altLang="zh-CN" sz="1800" dirty="0" smtClean="0"/>
                        <a:t>MPERSP_0</a:t>
                      </a:r>
                      <a:endParaRPr lang="zh-CN" altLang="en-US" sz="1800" dirty="0"/>
                    </a:p>
                  </a:txBody>
                  <a:tcPr anchor="ctr" anchorCtr="1"/>
                </a:tc>
                <a:tc>
                  <a:txBody>
                    <a:bodyPr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800" dirty="0" smtClean="0"/>
                        <a:t>MPERSP_1</a:t>
                      </a:r>
                      <a:endParaRPr lang="zh-CN" altLang="en-US" sz="1800" dirty="0" smtClean="0"/>
                    </a:p>
                  </a:txBody>
                  <a:tcPr anchor="ctr" anchorCtr="1"/>
                </a:tc>
                <a:tc>
                  <a:txBody>
                    <a:bodyPr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800" dirty="0" smtClean="0"/>
                        <a:t>MPERSP_2</a:t>
                      </a:r>
                      <a:endParaRPr lang="zh-CN" altLang="en-US" sz="1800" dirty="0" smtClean="0"/>
                    </a:p>
                  </a:txBody>
                  <a:tcPr anchor="ctr" anchorCtr="1"/>
                </a:tc>
              </a:tr>
            </a:tbl>
          </a:graphicData>
        </a:graphic>
      </p:graphicFrame>
      <p:sp>
        <p:nvSpPr>
          <p:cNvPr id="17" name="矩形 16"/>
          <p:cNvSpPr/>
          <p:nvPr/>
        </p:nvSpPr>
        <p:spPr>
          <a:xfrm>
            <a:off x="3804920" y="1752600"/>
            <a:ext cx="4023995" cy="36830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zh-CN" b="1" dirty="0" err="1" smtClean="0"/>
              <a:t>android.graphics.Matrix</a:t>
            </a:r>
            <a:endParaRPr lang="zh-CN" altLang="en-US" dirty="0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990" y="370840"/>
            <a:ext cx="4201795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kumimoji="1" lang="zh-CN" altLang="en-US" sz="266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平移矩阵推导</a:t>
            </a:r>
            <a:endParaRPr lang="zh-CN" altLang="en-US" sz="266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37845" y="779780"/>
            <a:ext cx="1199515" cy="76200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graphicFrame>
        <p:nvGraphicFramePr>
          <p:cNvPr id="13" name="表格 12"/>
          <p:cNvGraphicFramePr>
            <a:graphicFrameLocks noGrp="1"/>
          </p:cNvGraphicFramePr>
          <p:nvPr/>
        </p:nvGraphicFramePr>
        <p:xfrm>
          <a:off x="1058545" y="1493520"/>
          <a:ext cx="5055870" cy="230695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38300"/>
                <a:gridCol w="1639570"/>
                <a:gridCol w="1778000"/>
              </a:tblGrid>
              <a:tr h="902970">
                <a:tc>
                  <a:txBody>
                    <a:bodyPr/>
                    <a:p>
                      <a:pPr algn="ctr"/>
                      <a:r>
                        <a:rPr lang="en-US" altLang="zh-CN" sz="1200" dirty="0" smtClean="0"/>
                        <a:t>1</a:t>
                      </a:r>
                      <a:endParaRPr lang="zh-CN" altLang="en-US" sz="1200" dirty="0"/>
                    </a:p>
                  </a:txBody>
                  <a:tcPr anchor="ctr" anchorCtr="1"/>
                </a:tc>
                <a:tc>
                  <a:txBody>
                    <a:bodyPr/>
                    <a:p>
                      <a:pPr algn="ctr"/>
                      <a:r>
                        <a:rPr lang="en-US" altLang="zh-CN" sz="1200" dirty="0" smtClean="0"/>
                        <a:t>0</a:t>
                      </a:r>
                      <a:endParaRPr lang="zh-CN" altLang="en-US" sz="1200" dirty="0"/>
                    </a:p>
                  </a:txBody>
                  <a:tcPr anchor="ctr" anchorCtr="1"/>
                </a:tc>
                <a:tc>
                  <a:txBody>
                    <a:bodyPr/>
                    <a:p>
                      <a:pPr algn="ctr"/>
                      <a:r>
                        <a:rPr lang="en-US" altLang="zh-CN" sz="1200" dirty="0" err="1" smtClean="0"/>
                        <a:t>translationX</a:t>
                      </a:r>
                      <a:endParaRPr lang="zh-CN" altLang="en-US" sz="1200" dirty="0"/>
                    </a:p>
                  </a:txBody>
                  <a:tcPr anchor="ctr" anchorCtr="1"/>
                </a:tc>
              </a:tr>
              <a:tr h="701040">
                <a:tc>
                  <a:txBody>
                    <a:bodyPr/>
                    <a:p>
                      <a:pPr algn="ctr"/>
                      <a:r>
                        <a:rPr lang="en-US" altLang="zh-CN" sz="1200" dirty="0" smtClean="0"/>
                        <a:t>0</a:t>
                      </a:r>
                      <a:endParaRPr lang="zh-CN" altLang="en-US" sz="1200" dirty="0"/>
                    </a:p>
                  </a:txBody>
                  <a:tcPr anchor="ctr" anchorCtr="1"/>
                </a:tc>
                <a:tc>
                  <a:txBody>
                    <a:bodyPr/>
                    <a:p>
                      <a:pPr algn="ctr"/>
                      <a:r>
                        <a:rPr lang="en-US" altLang="zh-CN" sz="1200" dirty="0" smtClean="0"/>
                        <a:t>1</a:t>
                      </a:r>
                      <a:endParaRPr lang="zh-CN" altLang="en-US" sz="1200" dirty="0"/>
                    </a:p>
                  </a:txBody>
                  <a:tcPr anchor="ctr" anchorCtr="1"/>
                </a:tc>
                <a:tc>
                  <a:txBody>
                    <a:bodyPr/>
                    <a:p>
                      <a:pPr algn="ctr"/>
                      <a:r>
                        <a:rPr lang="en-US" altLang="zh-CN" sz="1200" dirty="0" err="1" smtClean="0"/>
                        <a:t>tranlationY</a:t>
                      </a:r>
                      <a:endParaRPr lang="zh-CN" altLang="en-US" sz="1200" dirty="0"/>
                    </a:p>
                  </a:txBody>
                  <a:tcPr anchor="ctr" anchorCtr="1"/>
                </a:tc>
              </a:tr>
              <a:tr h="702945">
                <a:tc>
                  <a:txBody>
                    <a:bodyPr/>
                    <a:p>
                      <a:pPr algn="ctr"/>
                      <a:r>
                        <a:rPr lang="en-US" altLang="zh-CN" sz="1200" dirty="0" smtClean="0"/>
                        <a:t>0</a:t>
                      </a:r>
                      <a:endParaRPr lang="zh-CN" altLang="en-US" sz="1200" dirty="0"/>
                    </a:p>
                  </a:txBody>
                  <a:tcPr anchor="ctr" anchorCtr="1"/>
                </a:tc>
                <a:tc>
                  <a:txBody>
                    <a:bodyPr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200" dirty="0" smtClean="0"/>
                        <a:t>0</a:t>
                      </a:r>
                      <a:endParaRPr lang="zh-CN" altLang="en-US" sz="1200" dirty="0" smtClean="0"/>
                    </a:p>
                  </a:txBody>
                  <a:tcPr anchor="ctr" anchorCtr="1"/>
                </a:tc>
                <a:tc>
                  <a:txBody>
                    <a:bodyPr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200" dirty="0" smtClean="0"/>
                        <a:t>1</a:t>
                      </a:r>
                      <a:endParaRPr lang="zh-CN" altLang="en-US" sz="1200" dirty="0" smtClean="0"/>
                    </a:p>
                  </a:txBody>
                  <a:tcPr anchor="ctr" anchorCtr="1"/>
                </a:tc>
              </a:tr>
            </a:tbl>
          </a:graphicData>
        </a:graphic>
      </p:graphicFrame>
      <p:pic>
        <p:nvPicPr>
          <p:cNvPr id="4106" name="Picture 10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58444" y="4308356"/>
            <a:ext cx="6591300" cy="1038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" name="矩形 21"/>
          <p:cNvSpPr/>
          <p:nvPr/>
        </p:nvSpPr>
        <p:spPr>
          <a:xfrm>
            <a:off x="911794" y="3800475"/>
            <a:ext cx="7831077" cy="369332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zh-CN" altLang="en-US" dirty="0" smtClean="0"/>
              <a:t>设点</a:t>
            </a:r>
            <a:r>
              <a:rPr lang="en-US" altLang="zh-CN" dirty="0" smtClean="0"/>
              <a:t>P0</a:t>
            </a:r>
            <a:r>
              <a:rPr lang="zh-CN" altLang="en-US" dirty="0" smtClean="0"/>
              <a:t>（</a:t>
            </a:r>
            <a:r>
              <a:rPr lang="en-US" altLang="zh-CN" dirty="0" smtClean="0"/>
              <a:t>x0</a:t>
            </a:r>
            <a:r>
              <a:rPr lang="zh-CN" altLang="en-US" dirty="0" smtClean="0"/>
              <a:t>， </a:t>
            </a:r>
            <a:r>
              <a:rPr lang="en-US" altLang="zh-CN" dirty="0" smtClean="0"/>
              <a:t>y0</a:t>
            </a:r>
            <a:r>
              <a:rPr lang="zh-CN" altLang="en-US" dirty="0" smtClean="0"/>
              <a:t>）平移（</a:t>
            </a:r>
            <a:r>
              <a:rPr lang="en-US" altLang="zh-CN" dirty="0" err="1" smtClean="0"/>
              <a:t>translationX</a:t>
            </a:r>
            <a:r>
              <a:rPr lang="zh-CN" altLang="en-US" dirty="0" smtClean="0"/>
              <a:t>，</a:t>
            </a:r>
            <a:r>
              <a:rPr lang="en-US" altLang="zh-CN" dirty="0" err="1" smtClean="0"/>
              <a:t>translationY</a:t>
            </a:r>
            <a:r>
              <a:rPr lang="zh-CN" altLang="en-US" dirty="0" smtClean="0"/>
              <a:t>）后的对应点为</a:t>
            </a:r>
            <a:r>
              <a:rPr lang="en-US" altLang="zh-CN" dirty="0" smtClean="0"/>
              <a:t>P</a:t>
            </a:r>
            <a:r>
              <a:rPr lang="zh-CN" altLang="en-US" dirty="0" smtClean="0"/>
              <a:t>（</a:t>
            </a:r>
            <a:r>
              <a:rPr lang="en-US" altLang="zh-CN" dirty="0" smtClean="0"/>
              <a:t>x</a:t>
            </a:r>
            <a:r>
              <a:rPr lang="zh-CN" altLang="en-US" dirty="0" smtClean="0"/>
              <a:t>， </a:t>
            </a:r>
            <a:r>
              <a:rPr lang="en-US" altLang="zh-CN" dirty="0" smtClean="0"/>
              <a:t>y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990" y="370840"/>
            <a:ext cx="4201795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kumimoji="1" lang="zh-CN" altLang="en-US" sz="266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缩放矩阵推导</a:t>
            </a:r>
            <a:endParaRPr lang="zh-CN" altLang="en-US" sz="266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37845" y="779780"/>
            <a:ext cx="1199515" cy="76200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graphicFrame>
        <p:nvGraphicFramePr>
          <p:cNvPr id="15" name="表格 14"/>
          <p:cNvGraphicFramePr>
            <a:graphicFrameLocks noGrp="1"/>
          </p:cNvGraphicFramePr>
          <p:nvPr/>
        </p:nvGraphicFramePr>
        <p:xfrm>
          <a:off x="1136015" y="1644650"/>
          <a:ext cx="6177915" cy="205867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59305"/>
                <a:gridCol w="2059305"/>
                <a:gridCol w="2059305"/>
              </a:tblGrid>
              <a:tr h="718185">
                <a:tc>
                  <a:txBody>
                    <a:bodyPr/>
                    <a:p>
                      <a:pPr algn="ctr"/>
                      <a:r>
                        <a:rPr lang="en-US" altLang="zh-CN" sz="1200" dirty="0" err="1" smtClean="0"/>
                        <a:t>scaleX</a:t>
                      </a:r>
                      <a:endParaRPr lang="zh-CN" altLang="en-US" sz="1200" dirty="0"/>
                    </a:p>
                  </a:txBody>
                  <a:tcPr anchor="ctr" anchorCtr="1"/>
                </a:tc>
                <a:tc>
                  <a:txBody>
                    <a:bodyPr/>
                    <a:p>
                      <a:pPr algn="ctr"/>
                      <a:r>
                        <a:rPr lang="en-US" altLang="zh-CN" sz="1200" dirty="0" smtClean="0"/>
                        <a:t>0</a:t>
                      </a:r>
                      <a:endParaRPr lang="zh-CN" altLang="en-US" sz="1200" dirty="0"/>
                    </a:p>
                  </a:txBody>
                  <a:tcPr anchor="ctr" anchorCtr="1"/>
                </a:tc>
                <a:tc>
                  <a:txBody>
                    <a:bodyPr/>
                    <a:p>
                      <a:pPr algn="ctr"/>
                      <a:r>
                        <a:rPr lang="en-US" altLang="zh-CN" sz="1200" dirty="0" smtClean="0"/>
                        <a:t>0</a:t>
                      </a:r>
                      <a:endParaRPr lang="zh-CN" altLang="en-US" sz="1200" dirty="0"/>
                    </a:p>
                  </a:txBody>
                  <a:tcPr anchor="ctr" anchorCtr="1"/>
                </a:tc>
              </a:tr>
              <a:tr h="635000">
                <a:tc>
                  <a:txBody>
                    <a:bodyPr/>
                    <a:p>
                      <a:pPr algn="ctr"/>
                      <a:r>
                        <a:rPr lang="en-US" altLang="zh-CN" sz="1200" dirty="0" smtClean="0"/>
                        <a:t>0</a:t>
                      </a:r>
                      <a:endParaRPr lang="zh-CN" altLang="en-US" sz="1200" dirty="0"/>
                    </a:p>
                  </a:txBody>
                  <a:tcPr anchor="ctr" anchorCtr="1"/>
                </a:tc>
                <a:tc>
                  <a:txBody>
                    <a:bodyPr/>
                    <a:p>
                      <a:pPr algn="ctr"/>
                      <a:r>
                        <a:rPr lang="en-US" altLang="zh-CN" sz="1200" dirty="0" err="1" smtClean="0"/>
                        <a:t>scaleY</a:t>
                      </a:r>
                      <a:endParaRPr lang="zh-CN" altLang="en-US" sz="1200" dirty="0"/>
                    </a:p>
                  </a:txBody>
                  <a:tcPr anchor="ctr" anchorCtr="1"/>
                </a:tc>
                <a:tc>
                  <a:txBody>
                    <a:bodyPr/>
                    <a:p>
                      <a:pPr algn="ctr"/>
                      <a:r>
                        <a:rPr lang="en-US" altLang="zh-CN" sz="1200" dirty="0" smtClean="0"/>
                        <a:t>0</a:t>
                      </a:r>
                      <a:endParaRPr lang="zh-CN" altLang="en-US" sz="1200" dirty="0"/>
                    </a:p>
                  </a:txBody>
                  <a:tcPr anchor="ctr" anchorCtr="1"/>
                </a:tc>
              </a:tr>
              <a:tr h="705485">
                <a:tc>
                  <a:txBody>
                    <a:bodyPr/>
                    <a:p>
                      <a:pPr algn="ctr"/>
                      <a:r>
                        <a:rPr lang="en-US" altLang="zh-CN" sz="1200" dirty="0" smtClean="0"/>
                        <a:t>0</a:t>
                      </a:r>
                      <a:endParaRPr lang="zh-CN" altLang="en-US" sz="1200" dirty="0"/>
                    </a:p>
                  </a:txBody>
                  <a:tcPr anchor="ctr" anchorCtr="1"/>
                </a:tc>
                <a:tc>
                  <a:txBody>
                    <a:bodyPr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200" dirty="0" smtClean="0"/>
                        <a:t>0</a:t>
                      </a:r>
                      <a:endParaRPr lang="zh-CN" altLang="en-US" sz="1200" dirty="0" smtClean="0"/>
                    </a:p>
                  </a:txBody>
                  <a:tcPr anchor="ctr" anchorCtr="1"/>
                </a:tc>
                <a:tc>
                  <a:txBody>
                    <a:bodyPr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200" dirty="0" smtClean="0"/>
                        <a:t>1</a:t>
                      </a:r>
                      <a:endParaRPr lang="zh-CN" altLang="en-US" sz="1200" dirty="0" smtClean="0"/>
                    </a:p>
                  </a:txBody>
                  <a:tcPr anchor="ctr" anchorCtr="1"/>
                </a:tc>
              </a:tr>
            </a:tbl>
          </a:graphicData>
        </a:graphic>
      </p:graphicFrame>
      <p:pic>
        <p:nvPicPr>
          <p:cNvPr id="13721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35632" y="3722298"/>
            <a:ext cx="5686425" cy="1047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990" y="370840"/>
            <a:ext cx="4201795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kumimoji="1" lang="zh-CN" altLang="en-US" sz="266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旋转矩阵的推导</a:t>
            </a:r>
            <a:endParaRPr lang="zh-CN" altLang="en-US" sz="266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37845" y="779780"/>
            <a:ext cx="1199515" cy="76200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cxnSp>
        <p:nvCxnSpPr>
          <p:cNvPr id="12" name="直线连接符 11"/>
          <p:cNvCxnSpPr/>
          <p:nvPr/>
        </p:nvCxnSpPr>
        <p:spPr>
          <a:xfrm>
            <a:off x="653503" y="1714499"/>
            <a:ext cx="8446597" cy="0"/>
          </a:xfrm>
          <a:prstGeom prst="line">
            <a:avLst/>
          </a:prstGeom>
          <a:ln w="3175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标题 1"/>
          <p:cNvSpPr>
            <a:spLocks noGrp="1"/>
          </p:cNvSpPr>
          <p:nvPr>
            <p:ph type="ctrTitle"/>
          </p:nvPr>
        </p:nvSpPr>
        <p:spPr>
          <a:xfrm>
            <a:off x="653502" y="1339969"/>
            <a:ext cx="4001804" cy="271782"/>
          </a:xfrm>
        </p:spPr>
        <p:txBody>
          <a:bodyPr>
            <a:noAutofit/>
          </a:bodyPr>
          <a:p>
            <a:pPr algn="l"/>
            <a:r>
              <a:rPr kumimoji="1"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旋转矩阵的推导</a:t>
            </a:r>
            <a:endParaRPr kumimoji="1"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16" name="图片 15" descr="nubia 品牌PPT模版元素-0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503" y="6018810"/>
            <a:ext cx="902880" cy="148460"/>
          </a:xfrm>
          <a:prstGeom prst="rect">
            <a:avLst/>
          </a:prstGeom>
        </p:spPr>
      </p:pic>
      <p:sp>
        <p:nvSpPr>
          <p:cNvPr id="113" name="Text Box 19"/>
          <p:cNvSpPr txBox="1">
            <a:spLocks noChangeArrowheads="1"/>
          </p:cNvSpPr>
          <p:nvPr/>
        </p:nvSpPr>
        <p:spPr bwMode="gray">
          <a:xfrm>
            <a:off x="1527175" y="5664200"/>
            <a:ext cx="1627187" cy="579438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zh-CN" altLang="en-US" sz="3200" b="1" dirty="0" smtClean="0">
                <a:solidFill>
                  <a:srgbClr val="FFFFFF"/>
                </a:solidFill>
              </a:rPr>
              <a:t>上半年</a:t>
            </a:r>
            <a:endParaRPr lang="en-US" altLang="zh-CN" sz="3200" b="1" dirty="0">
              <a:solidFill>
                <a:srgbClr val="FFFFFF"/>
              </a:solidFill>
            </a:endParaRPr>
          </a:p>
        </p:txBody>
      </p:sp>
      <p:graphicFrame>
        <p:nvGraphicFramePr>
          <p:cNvPr id="9" name="表格 8"/>
          <p:cNvGraphicFramePr>
            <a:graphicFrameLocks noGrp="1"/>
          </p:cNvGraphicFramePr>
          <p:nvPr/>
        </p:nvGraphicFramePr>
        <p:xfrm>
          <a:off x="653503" y="1714499"/>
          <a:ext cx="2840727" cy="133218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46909"/>
                <a:gridCol w="946909"/>
                <a:gridCol w="946909"/>
              </a:tblGrid>
              <a:tr h="444061">
                <a:tc>
                  <a:txBody>
                    <a:bodyPr/>
                    <a:p>
                      <a:pPr algn="ctr"/>
                      <a:r>
                        <a:rPr lang="en-US" altLang="zh-CN" sz="1200" dirty="0" err="1" smtClean="0"/>
                        <a:t>cosα</a:t>
                      </a:r>
                      <a:endParaRPr lang="zh-CN" altLang="en-US" sz="1200" dirty="0"/>
                    </a:p>
                  </a:txBody>
                  <a:tcPr anchor="ctr" anchorCtr="1"/>
                </a:tc>
                <a:tc>
                  <a:txBody>
                    <a:bodyPr/>
                    <a:p>
                      <a:pPr algn="ctr"/>
                      <a:r>
                        <a:rPr lang="en-US" altLang="zh-CN" sz="1200" dirty="0" smtClean="0"/>
                        <a:t>-</a:t>
                      </a:r>
                      <a:r>
                        <a:rPr lang="en-US" altLang="zh-CN" sz="1200" dirty="0" err="1" smtClean="0"/>
                        <a:t>sinα</a:t>
                      </a:r>
                      <a:endParaRPr lang="zh-CN" altLang="en-US" sz="1200" dirty="0"/>
                    </a:p>
                  </a:txBody>
                  <a:tcPr anchor="ctr" anchorCtr="1"/>
                </a:tc>
                <a:tc>
                  <a:txBody>
                    <a:bodyPr/>
                    <a:p>
                      <a:pPr algn="ctr"/>
                      <a:r>
                        <a:rPr lang="en-US" altLang="zh-CN" sz="1200" dirty="0" smtClean="0"/>
                        <a:t>0</a:t>
                      </a:r>
                      <a:endParaRPr lang="zh-CN" altLang="en-US" sz="1200" dirty="0"/>
                    </a:p>
                  </a:txBody>
                  <a:tcPr anchor="ctr" anchorCtr="1"/>
                </a:tc>
              </a:tr>
              <a:tr h="444061">
                <a:tc>
                  <a:txBody>
                    <a:bodyPr/>
                    <a:p>
                      <a:pPr algn="ctr"/>
                      <a:r>
                        <a:rPr lang="en-US" altLang="zh-CN" sz="1200" dirty="0" err="1" smtClean="0"/>
                        <a:t>sinα</a:t>
                      </a:r>
                      <a:endParaRPr lang="zh-CN" altLang="en-US" sz="1200" dirty="0"/>
                    </a:p>
                  </a:txBody>
                  <a:tcPr anchor="ctr" anchorCtr="1"/>
                </a:tc>
                <a:tc>
                  <a:txBody>
                    <a:bodyPr/>
                    <a:p>
                      <a:pPr algn="ctr"/>
                      <a:r>
                        <a:rPr lang="en-US" altLang="zh-CN" sz="1200" dirty="0" err="1" smtClean="0"/>
                        <a:t>cosaα</a:t>
                      </a:r>
                      <a:endParaRPr lang="zh-CN" altLang="en-US" sz="1200" dirty="0"/>
                    </a:p>
                  </a:txBody>
                  <a:tcPr anchor="ctr" anchorCtr="1"/>
                </a:tc>
                <a:tc>
                  <a:txBody>
                    <a:bodyPr/>
                    <a:p>
                      <a:pPr algn="ctr"/>
                      <a:r>
                        <a:rPr lang="en-US" altLang="zh-CN" sz="1200" dirty="0" smtClean="0"/>
                        <a:t>0</a:t>
                      </a:r>
                      <a:endParaRPr lang="zh-CN" altLang="en-US" sz="1200" dirty="0"/>
                    </a:p>
                  </a:txBody>
                  <a:tcPr anchor="ctr" anchorCtr="1"/>
                </a:tc>
              </a:tr>
              <a:tr h="444061">
                <a:tc>
                  <a:txBody>
                    <a:bodyPr/>
                    <a:p>
                      <a:pPr algn="ctr"/>
                      <a:r>
                        <a:rPr lang="en-US" altLang="zh-CN" sz="1200" dirty="0" smtClean="0"/>
                        <a:t>0</a:t>
                      </a:r>
                      <a:endParaRPr lang="zh-CN" altLang="en-US" sz="1200" dirty="0"/>
                    </a:p>
                  </a:txBody>
                  <a:tcPr anchor="ctr" anchorCtr="1"/>
                </a:tc>
                <a:tc>
                  <a:txBody>
                    <a:bodyPr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200" dirty="0" smtClean="0"/>
                        <a:t>0</a:t>
                      </a:r>
                      <a:endParaRPr lang="zh-CN" altLang="en-US" sz="1200" dirty="0" smtClean="0"/>
                    </a:p>
                  </a:txBody>
                  <a:tcPr anchor="ctr" anchorCtr="1"/>
                </a:tc>
                <a:tc>
                  <a:txBody>
                    <a:bodyPr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200" dirty="0" smtClean="0"/>
                        <a:t>1</a:t>
                      </a:r>
                      <a:endParaRPr lang="zh-CN" altLang="en-US" sz="1200" dirty="0" smtClean="0"/>
                    </a:p>
                  </a:txBody>
                  <a:tcPr anchor="ctr" anchorCtr="1"/>
                </a:tc>
              </a:tr>
            </a:tbl>
          </a:graphicData>
        </a:graphic>
      </p:graphicFrame>
      <p:sp>
        <p:nvSpPr>
          <p:cNvPr id="10" name="矩形 9"/>
          <p:cNvSpPr/>
          <p:nvPr/>
        </p:nvSpPr>
        <p:spPr>
          <a:xfrm>
            <a:off x="653502" y="3099833"/>
            <a:ext cx="5575539" cy="2031325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zh-CN" altLang="en-US" dirty="0" smtClean="0"/>
              <a:t>图像的旋转稍微复杂：现设点</a:t>
            </a:r>
            <a:r>
              <a:rPr lang="en-US" altLang="zh-CN" dirty="0" smtClean="0"/>
              <a:t>P0</a:t>
            </a:r>
            <a:r>
              <a:rPr lang="zh-CN" altLang="en-US" dirty="0" smtClean="0"/>
              <a:t>（</a:t>
            </a:r>
            <a:r>
              <a:rPr lang="en-US" altLang="zh-CN" dirty="0" smtClean="0"/>
              <a:t>x0</a:t>
            </a:r>
            <a:r>
              <a:rPr lang="zh-CN" altLang="en-US" dirty="0" smtClean="0"/>
              <a:t>， </a:t>
            </a:r>
            <a:r>
              <a:rPr lang="en-US" altLang="zh-CN" dirty="0" smtClean="0"/>
              <a:t>y0</a:t>
            </a:r>
            <a:r>
              <a:rPr lang="zh-CN" altLang="en-US" dirty="0" smtClean="0"/>
              <a:t>）旋转</a:t>
            </a:r>
            <a:r>
              <a:rPr lang="el-GR" altLang="zh-CN" dirty="0" smtClean="0"/>
              <a:t>θ</a:t>
            </a:r>
            <a:r>
              <a:rPr lang="zh-CN" altLang="en-US" dirty="0" smtClean="0"/>
              <a:t>角后的对应点为</a:t>
            </a:r>
            <a:r>
              <a:rPr lang="en-US" altLang="zh-CN" dirty="0" smtClean="0"/>
              <a:t>P</a:t>
            </a:r>
            <a:r>
              <a:rPr lang="zh-CN" altLang="en-US" dirty="0" smtClean="0"/>
              <a:t>（</a:t>
            </a:r>
            <a:r>
              <a:rPr lang="en-US" altLang="zh-CN" dirty="0" smtClean="0"/>
              <a:t>x</a:t>
            </a:r>
            <a:r>
              <a:rPr lang="zh-CN" altLang="en-US" dirty="0" smtClean="0"/>
              <a:t>， </a:t>
            </a:r>
            <a:r>
              <a:rPr lang="en-US" altLang="zh-CN" dirty="0" smtClean="0"/>
              <a:t>y</a:t>
            </a:r>
            <a:r>
              <a:rPr lang="zh-CN" altLang="en-US" dirty="0" smtClean="0"/>
              <a:t>）。通过使用向量，我们得到如下：</a:t>
            </a:r>
            <a:br>
              <a:rPr lang="zh-CN" altLang="en-US" dirty="0" smtClean="0"/>
            </a:br>
            <a:r>
              <a:rPr lang="en-US" altLang="zh-CN" dirty="0" smtClean="0"/>
              <a:t>x0 = r </a:t>
            </a:r>
            <a:r>
              <a:rPr lang="en-US" altLang="zh-CN" dirty="0" err="1" smtClean="0"/>
              <a:t>cos</a:t>
            </a:r>
            <a:r>
              <a:rPr lang="el-GR" altLang="zh-CN" dirty="0" smtClean="0"/>
              <a:t>α </a:t>
            </a:r>
            <a:br>
              <a:rPr lang="el-GR" altLang="zh-CN" dirty="0" smtClean="0"/>
            </a:br>
            <a:r>
              <a:rPr lang="en-US" altLang="zh-CN" dirty="0" smtClean="0"/>
              <a:t>y0 = r sin</a:t>
            </a:r>
            <a:r>
              <a:rPr lang="el-GR" altLang="zh-CN" dirty="0" smtClean="0"/>
              <a:t>α</a:t>
            </a:r>
            <a:br>
              <a:rPr lang="el-GR" altLang="zh-CN" dirty="0" smtClean="0"/>
            </a:br>
            <a:r>
              <a:rPr lang="en-US" altLang="zh-CN" dirty="0" smtClean="0"/>
              <a:t>x = r </a:t>
            </a:r>
            <a:r>
              <a:rPr lang="en-US" altLang="zh-CN" dirty="0" err="1" smtClean="0"/>
              <a:t>cos</a:t>
            </a:r>
            <a:r>
              <a:rPr lang="en-US" altLang="zh-CN" dirty="0" smtClean="0"/>
              <a:t>(</a:t>
            </a:r>
            <a:r>
              <a:rPr lang="el-GR" altLang="zh-CN" dirty="0" smtClean="0"/>
              <a:t>α+θ) = </a:t>
            </a:r>
            <a:r>
              <a:rPr lang="en-US" altLang="zh-CN" dirty="0" smtClean="0"/>
              <a:t>x0 </a:t>
            </a:r>
            <a:r>
              <a:rPr lang="en-US" altLang="zh-CN" dirty="0" err="1" smtClean="0"/>
              <a:t>cos</a:t>
            </a:r>
            <a:r>
              <a:rPr lang="el-GR" altLang="zh-CN" dirty="0" smtClean="0"/>
              <a:t>θ - </a:t>
            </a:r>
            <a:r>
              <a:rPr lang="en-US" altLang="zh-CN" dirty="0" smtClean="0"/>
              <a:t>y0 sin</a:t>
            </a:r>
            <a:r>
              <a:rPr lang="el-GR" altLang="zh-CN" dirty="0" smtClean="0"/>
              <a:t>θ </a:t>
            </a:r>
            <a:br>
              <a:rPr lang="el-GR" altLang="zh-CN" dirty="0" smtClean="0"/>
            </a:br>
            <a:r>
              <a:rPr lang="en-US" altLang="zh-CN" dirty="0" smtClean="0"/>
              <a:t>y = r sin(</a:t>
            </a:r>
            <a:r>
              <a:rPr lang="el-GR" altLang="zh-CN" dirty="0" smtClean="0"/>
              <a:t>α+θ) = </a:t>
            </a:r>
            <a:r>
              <a:rPr lang="en-US" altLang="zh-CN" dirty="0" smtClean="0"/>
              <a:t>x0 sin</a:t>
            </a:r>
            <a:r>
              <a:rPr lang="el-GR" altLang="zh-CN" dirty="0" smtClean="0"/>
              <a:t>θ + </a:t>
            </a:r>
            <a:r>
              <a:rPr lang="en-US" altLang="zh-CN" dirty="0" smtClean="0"/>
              <a:t>y0 </a:t>
            </a:r>
            <a:r>
              <a:rPr lang="en-US" altLang="zh-CN" dirty="0" err="1" smtClean="0"/>
              <a:t>cos</a:t>
            </a:r>
            <a:r>
              <a:rPr lang="el-GR" altLang="zh-CN" dirty="0" smtClean="0"/>
              <a:t>θ</a:t>
            </a:r>
            <a:endParaRPr lang="zh-CN" altLang="en-US" dirty="0"/>
          </a:p>
        </p:txBody>
      </p:sp>
      <p:pic>
        <p:nvPicPr>
          <p:cNvPr id="13" name="图片 12" descr="未命名.PNG"/>
          <p:cNvPicPr>
            <a:picLocks noChangeAspect="1"/>
          </p:cNvPicPr>
          <p:nvPr/>
        </p:nvPicPr>
        <p:blipFill>
          <a:blip r:embed="rId4"/>
          <a:srcRect l="7756" t="13963" r="17728" b="25355"/>
          <a:stretch>
            <a:fillRect/>
          </a:stretch>
        </p:blipFill>
        <p:spPr>
          <a:xfrm>
            <a:off x="6229041" y="1611354"/>
            <a:ext cx="2767905" cy="2870655"/>
          </a:xfrm>
          <a:prstGeom prst="rect">
            <a:avLst/>
          </a:prstGeom>
        </p:spPr>
      </p:pic>
      <p:pic>
        <p:nvPicPr>
          <p:cNvPr id="54273" name="Picture 1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53502" y="5131159"/>
            <a:ext cx="6354023" cy="112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custDataLst>
      <p:tags r:id="rId6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990" y="370840"/>
            <a:ext cx="4201795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kumimoji="1" lang="zh-CN" altLang="en-US" sz="266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矩阵的基本性质</a:t>
            </a:r>
            <a:endParaRPr lang="zh-CN" altLang="en-US" sz="266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37845" y="779780"/>
            <a:ext cx="1199515" cy="76200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436333" y="1216659"/>
            <a:ext cx="7746520" cy="2862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50000"/>
              </a:lnSpc>
            </a:pPr>
            <a:r>
              <a:rPr lang="en-US" altLang="zh-CN" dirty="0" smtClean="0"/>
              <a:t>1.</a:t>
            </a:r>
            <a:r>
              <a:rPr lang="zh-CN" altLang="en-US" dirty="0" smtClean="0"/>
              <a:t>结合性 （</a:t>
            </a:r>
            <a:r>
              <a:rPr lang="en-US" altLang="zh-CN" i="1" dirty="0" smtClean="0"/>
              <a:t>AB</a:t>
            </a:r>
            <a:r>
              <a:rPr lang="en-US" altLang="zh-CN" dirty="0" smtClean="0"/>
              <a:t>)</a:t>
            </a:r>
            <a:r>
              <a:rPr lang="en-US" altLang="zh-CN" i="1" dirty="0" smtClean="0"/>
              <a:t>C</a:t>
            </a:r>
            <a:r>
              <a:rPr lang="en-US" altLang="zh-CN" dirty="0" smtClean="0"/>
              <a:t>=</a:t>
            </a:r>
            <a:r>
              <a:rPr lang="en-US" altLang="zh-CN" i="1" dirty="0" smtClean="0"/>
              <a:t>A</a:t>
            </a:r>
            <a:r>
              <a:rPr lang="en-US" altLang="zh-CN" dirty="0" smtClean="0"/>
              <a:t>(</a:t>
            </a:r>
            <a:r>
              <a:rPr lang="en-US" altLang="zh-CN" i="1" dirty="0" smtClean="0"/>
              <a:t>BC</a:t>
            </a:r>
            <a:r>
              <a:rPr lang="zh-CN" altLang="en-US" dirty="0" smtClean="0"/>
              <a:t>）．</a:t>
            </a:r>
            <a:endParaRPr lang="zh-CN" altLang="en-US" dirty="0" smtClean="0"/>
          </a:p>
          <a:p>
            <a:pPr>
              <a:lnSpc>
                <a:spcPct val="150000"/>
              </a:lnSpc>
            </a:pPr>
            <a:r>
              <a:rPr lang="en-US" altLang="zh-CN" dirty="0" smtClean="0"/>
              <a:t>2.</a:t>
            </a:r>
            <a:r>
              <a:rPr lang="zh-CN" altLang="en-US" dirty="0" smtClean="0"/>
              <a:t>对加法的分配性 （</a:t>
            </a:r>
            <a:r>
              <a:rPr lang="en-US" altLang="zh-CN" i="1" dirty="0" smtClean="0"/>
              <a:t>A</a:t>
            </a:r>
            <a:r>
              <a:rPr lang="en-US" altLang="zh-CN" dirty="0" smtClean="0"/>
              <a:t>+</a:t>
            </a:r>
            <a:r>
              <a:rPr lang="en-US" altLang="zh-CN" i="1" dirty="0" smtClean="0"/>
              <a:t>B</a:t>
            </a:r>
            <a:r>
              <a:rPr lang="en-US" altLang="zh-CN" dirty="0" smtClean="0"/>
              <a:t>)</a:t>
            </a:r>
            <a:r>
              <a:rPr lang="en-US" altLang="zh-CN" i="1" dirty="0" smtClean="0"/>
              <a:t>C</a:t>
            </a:r>
            <a:r>
              <a:rPr lang="en-US" altLang="zh-CN" dirty="0" smtClean="0"/>
              <a:t>=</a:t>
            </a:r>
            <a:r>
              <a:rPr lang="en-US" altLang="zh-CN" i="1" dirty="0" smtClean="0"/>
              <a:t>AC</a:t>
            </a:r>
            <a:r>
              <a:rPr lang="en-US" altLang="zh-CN" dirty="0" smtClean="0"/>
              <a:t>+</a:t>
            </a:r>
            <a:r>
              <a:rPr lang="en-US" altLang="zh-CN" i="1" dirty="0" smtClean="0"/>
              <a:t>BC</a:t>
            </a:r>
            <a:r>
              <a:rPr lang="zh-CN" altLang="en-US" dirty="0" smtClean="0"/>
              <a:t>，</a:t>
            </a:r>
            <a:r>
              <a:rPr lang="en-US" altLang="zh-CN" i="1" dirty="0" smtClean="0"/>
              <a:t>C</a:t>
            </a:r>
            <a:r>
              <a:rPr lang="en-US" altLang="zh-CN" dirty="0" smtClean="0"/>
              <a:t>(</a:t>
            </a:r>
            <a:r>
              <a:rPr lang="en-US" altLang="zh-CN" i="1" dirty="0" smtClean="0"/>
              <a:t>A</a:t>
            </a:r>
            <a:r>
              <a:rPr lang="en-US" altLang="zh-CN" dirty="0" smtClean="0"/>
              <a:t>+</a:t>
            </a:r>
            <a:r>
              <a:rPr lang="en-US" altLang="zh-CN" i="1" dirty="0" smtClean="0"/>
              <a:t>B</a:t>
            </a:r>
            <a:r>
              <a:rPr lang="zh-CN" altLang="en-US" dirty="0" smtClean="0"/>
              <a:t>）</a:t>
            </a:r>
            <a:r>
              <a:rPr lang="en-US" altLang="zh-CN" dirty="0" smtClean="0"/>
              <a:t>=</a:t>
            </a:r>
            <a:r>
              <a:rPr lang="en-US" altLang="zh-CN" i="1" dirty="0" smtClean="0"/>
              <a:t>CA</a:t>
            </a:r>
            <a:r>
              <a:rPr lang="en-US" altLang="zh-CN" dirty="0" smtClean="0"/>
              <a:t>+</a:t>
            </a:r>
            <a:r>
              <a:rPr lang="en-US" altLang="zh-CN" i="1" dirty="0" smtClean="0"/>
              <a:t>CB </a:t>
            </a:r>
            <a:r>
              <a:rPr lang="zh-CN" altLang="en-US" dirty="0" smtClean="0"/>
              <a:t>．</a:t>
            </a:r>
            <a:endParaRPr lang="zh-CN" altLang="en-US" dirty="0" smtClean="0"/>
          </a:p>
          <a:p>
            <a:pPr>
              <a:lnSpc>
                <a:spcPct val="150000"/>
              </a:lnSpc>
            </a:pPr>
            <a:r>
              <a:rPr lang="en-US" altLang="zh-CN" dirty="0" smtClean="0"/>
              <a:t>3.</a:t>
            </a:r>
            <a:r>
              <a:rPr lang="zh-CN" altLang="en-US" dirty="0" smtClean="0"/>
              <a:t>对数乘的结合性 </a:t>
            </a:r>
            <a:r>
              <a:rPr lang="en-US" altLang="zh-CN" i="1" dirty="0" smtClean="0"/>
              <a:t>k</a:t>
            </a:r>
            <a:r>
              <a:rPr lang="en-US" altLang="zh-CN" dirty="0" smtClean="0"/>
              <a:t>(</a:t>
            </a:r>
            <a:r>
              <a:rPr lang="en-US" altLang="zh-CN" i="1" dirty="0" smtClean="0"/>
              <a:t>AB</a:t>
            </a:r>
            <a:r>
              <a:rPr lang="zh-CN" altLang="en-US" dirty="0" smtClean="0"/>
              <a:t>）</a:t>
            </a:r>
            <a:r>
              <a:rPr lang="en-US" altLang="zh-CN" dirty="0" smtClean="0"/>
              <a:t>=</a:t>
            </a:r>
            <a:r>
              <a:rPr lang="zh-CN" altLang="en-US" dirty="0" smtClean="0"/>
              <a:t>（</a:t>
            </a:r>
            <a:r>
              <a:rPr lang="en-US" altLang="zh-CN" i="1" dirty="0" smtClean="0"/>
              <a:t>kA</a:t>
            </a:r>
            <a:r>
              <a:rPr lang="en-US" altLang="zh-CN" dirty="0" smtClean="0"/>
              <a:t>)</a:t>
            </a:r>
            <a:r>
              <a:rPr lang="en-US" altLang="zh-CN" i="1" dirty="0" smtClean="0"/>
              <a:t>B</a:t>
            </a:r>
            <a:r>
              <a:rPr lang="en-US" altLang="zh-CN" dirty="0" smtClean="0"/>
              <a:t> =</a:t>
            </a:r>
            <a:r>
              <a:rPr lang="en-US" altLang="zh-CN" i="1" dirty="0" smtClean="0"/>
              <a:t>A</a:t>
            </a:r>
            <a:r>
              <a:rPr lang="en-US" altLang="zh-CN" dirty="0" smtClean="0"/>
              <a:t>(</a:t>
            </a:r>
            <a:r>
              <a:rPr lang="en-US" altLang="zh-CN" i="1" dirty="0" err="1" smtClean="0"/>
              <a:t>kB</a:t>
            </a:r>
            <a:r>
              <a:rPr lang="zh-CN" altLang="en-US" dirty="0" smtClean="0"/>
              <a:t>）．</a:t>
            </a:r>
            <a:endParaRPr lang="zh-CN" altLang="en-US" dirty="0" smtClean="0"/>
          </a:p>
          <a:p>
            <a:pPr>
              <a:lnSpc>
                <a:spcPct val="150000"/>
              </a:lnSpc>
            </a:pPr>
            <a:r>
              <a:rPr lang="en-US" altLang="zh-CN" dirty="0" smtClean="0"/>
              <a:t>4.</a:t>
            </a:r>
            <a:r>
              <a:rPr lang="zh-CN" altLang="en-US" dirty="0" smtClean="0"/>
              <a:t>关于转置 </a:t>
            </a:r>
            <a:r>
              <a:rPr lang="en-US" altLang="zh-CN" dirty="0" smtClean="0"/>
              <a:t>(AB)'=B'A'</a:t>
            </a:r>
            <a:r>
              <a:rPr lang="zh-CN" altLang="en-US" dirty="0" smtClean="0"/>
              <a:t>．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en-US" altLang="zh-CN" dirty="0" smtClean="0"/>
              <a:t>5.</a:t>
            </a:r>
            <a:r>
              <a:rPr lang="zh-CN" altLang="en-US" dirty="0" smtClean="0"/>
              <a:t>矩阵不满足交换律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zh-CN" altLang="en-US" dirty="0" smtClean="0"/>
              <a:t>要注意的是：可置换性不一定成立，即有矩阵 </a:t>
            </a:r>
            <a:r>
              <a:rPr lang="en-US" altLang="zh-CN" dirty="0" smtClean="0"/>
              <a:t>A </a:t>
            </a:r>
            <a:r>
              <a:rPr lang="zh-CN" altLang="en-US" dirty="0" smtClean="0"/>
              <a:t>及 </a:t>
            </a:r>
            <a:r>
              <a:rPr lang="en-US" altLang="zh-CN" dirty="0" smtClean="0"/>
              <a:t>B </a:t>
            </a:r>
            <a:r>
              <a:rPr lang="zh-CN" altLang="en-US" dirty="0" smtClean="0"/>
              <a:t>使得 </a:t>
            </a:r>
            <a:r>
              <a:rPr lang="en-US" altLang="zh-CN" dirty="0" smtClean="0"/>
              <a:t>AB ≠ BA</a:t>
            </a:r>
            <a:r>
              <a:rPr lang="zh-CN" altLang="en-US" dirty="0" smtClean="0"/>
              <a:t>。</a:t>
            </a:r>
            <a:endParaRPr lang="zh-CN" altLang="en-US" dirty="0" smtClean="0"/>
          </a:p>
          <a:p>
            <a:endParaRPr lang="zh-CN" altLang="en-US" dirty="0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990" y="370840"/>
            <a:ext cx="4201795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kumimoji="1" lang="en-US" altLang="zh-CN" sz="266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3</a:t>
            </a:r>
            <a:r>
              <a:rPr kumimoji="1" lang="zh-CN" altLang="en-US" sz="266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*</a:t>
            </a:r>
            <a:r>
              <a:rPr kumimoji="1" lang="en-US" altLang="zh-CN" sz="266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3</a:t>
            </a:r>
            <a:r>
              <a:rPr kumimoji="1" lang="zh-CN" altLang="en-US" sz="266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矩阵的主要方法</a:t>
            </a:r>
            <a:endParaRPr lang="zh-CN" altLang="en-US" sz="266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37845" y="779780"/>
            <a:ext cx="1199515" cy="76200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cxnSp>
        <p:nvCxnSpPr>
          <p:cNvPr id="12" name="直线连接符 11"/>
          <p:cNvCxnSpPr/>
          <p:nvPr/>
        </p:nvCxnSpPr>
        <p:spPr>
          <a:xfrm>
            <a:off x="729703" y="1343024"/>
            <a:ext cx="8446597" cy="0"/>
          </a:xfrm>
          <a:prstGeom prst="line">
            <a:avLst/>
          </a:prstGeom>
          <a:ln w="3175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617558" y="1287266"/>
            <a:ext cx="8446598" cy="1477328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zh-CN" altLang="en-US" dirty="0" smtClean="0"/>
              <a:t>     </a:t>
            </a:r>
            <a:r>
              <a:rPr lang="en-US" altLang="zh-CN" dirty="0" smtClean="0"/>
              <a:t>Matrix</a:t>
            </a:r>
            <a:r>
              <a:rPr lang="zh-CN" altLang="en-US" dirty="0" smtClean="0"/>
              <a:t>提供了</a:t>
            </a:r>
            <a:r>
              <a:rPr lang="en-US" altLang="zh-CN" dirty="0" smtClean="0"/>
              <a:t>translate(</a:t>
            </a:r>
            <a:r>
              <a:rPr lang="zh-CN" altLang="en-US" dirty="0" smtClean="0"/>
              <a:t>平移</a:t>
            </a:r>
            <a:r>
              <a:rPr lang="en-US" altLang="zh-CN" dirty="0" smtClean="0"/>
              <a:t>)</a:t>
            </a:r>
            <a:r>
              <a:rPr lang="zh-CN" altLang="en-US" dirty="0" smtClean="0"/>
              <a:t>、</a:t>
            </a:r>
            <a:r>
              <a:rPr lang="en-US" altLang="zh-CN" dirty="0" smtClean="0"/>
              <a:t>rotate(</a:t>
            </a:r>
            <a:r>
              <a:rPr lang="zh-CN" altLang="en-US" dirty="0" smtClean="0"/>
              <a:t>旋转</a:t>
            </a:r>
            <a:r>
              <a:rPr lang="en-US" altLang="zh-CN" dirty="0" smtClean="0"/>
              <a:t>)</a:t>
            </a:r>
            <a:r>
              <a:rPr lang="zh-CN" altLang="en-US" dirty="0" smtClean="0"/>
              <a:t>、</a:t>
            </a:r>
            <a:r>
              <a:rPr lang="en-US" altLang="zh-CN" dirty="0" smtClean="0"/>
              <a:t>scale(</a:t>
            </a:r>
            <a:r>
              <a:rPr lang="zh-CN" altLang="en-US" dirty="0" smtClean="0"/>
              <a:t>缩放</a:t>
            </a:r>
            <a:r>
              <a:rPr lang="en-US" altLang="zh-CN" dirty="0" smtClean="0"/>
              <a:t>)</a:t>
            </a:r>
            <a:r>
              <a:rPr lang="zh-CN" altLang="en-US" dirty="0" smtClean="0"/>
              <a:t>、</a:t>
            </a:r>
            <a:r>
              <a:rPr lang="en-US" altLang="zh-CN" dirty="0" smtClean="0"/>
              <a:t>skew(</a:t>
            </a:r>
            <a:r>
              <a:rPr lang="zh-CN" altLang="en-US" dirty="0" smtClean="0"/>
              <a:t>倾斜</a:t>
            </a:r>
            <a:r>
              <a:rPr lang="en-US" altLang="zh-CN" dirty="0" smtClean="0"/>
              <a:t>)</a:t>
            </a:r>
            <a:r>
              <a:rPr lang="zh-CN" altLang="en-US" dirty="0" smtClean="0"/>
              <a:t>四种操作，这四种操作的内部实现过程都是通过</a:t>
            </a:r>
            <a:r>
              <a:rPr lang="en-US" altLang="zh-CN" dirty="0" err="1" smtClean="0"/>
              <a:t>matrix.setValues</a:t>
            </a:r>
            <a:r>
              <a:rPr lang="en-US" altLang="zh-CN" dirty="0" smtClean="0"/>
              <a:t>(…)</a:t>
            </a:r>
            <a:r>
              <a:rPr lang="zh-CN" altLang="en-US" dirty="0" smtClean="0"/>
              <a:t>来设置矩阵的值来达到变换图片的效果。</a:t>
            </a:r>
            <a:br>
              <a:rPr lang="zh-CN" altLang="en-US" dirty="0" smtClean="0"/>
            </a:br>
            <a:r>
              <a:rPr lang="zh-CN" altLang="en-US" dirty="0" smtClean="0"/>
              <a:t>     </a:t>
            </a:r>
            <a:r>
              <a:rPr lang="en-US" altLang="zh-CN" dirty="0" smtClean="0"/>
              <a:t>Matrix</a:t>
            </a:r>
            <a:r>
              <a:rPr lang="zh-CN" altLang="en-US" dirty="0" smtClean="0"/>
              <a:t>的每种操作都有</a:t>
            </a:r>
            <a:r>
              <a:rPr lang="en-US" altLang="zh-CN" dirty="0" smtClean="0"/>
              <a:t>set</a:t>
            </a:r>
            <a:r>
              <a:rPr lang="zh-CN" altLang="en-US" dirty="0" smtClean="0"/>
              <a:t>、</a:t>
            </a:r>
            <a:r>
              <a:rPr lang="en-US" altLang="zh-CN" dirty="0" smtClean="0"/>
              <a:t>pre</a:t>
            </a:r>
            <a:r>
              <a:rPr lang="zh-CN" altLang="en-US" dirty="0" smtClean="0"/>
              <a:t>、</a:t>
            </a:r>
            <a:r>
              <a:rPr lang="en-US" altLang="zh-CN" dirty="0" smtClean="0"/>
              <a:t>post</a:t>
            </a:r>
            <a:r>
              <a:rPr lang="zh-CN" altLang="en-US" dirty="0" smtClean="0"/>
              <a:t>三种操作，</a:t>
            </a:r>
            <a:r>
              <a:rPr lang="en-US" altLang="zh-CN" dirty="0" smtClean="0"/>
              <a:t>set</a:t>
            </a:r>
            <a:r>
              <a:rPr lang="zh-CN" altLang="en-US" dirty="0" smtClean="0"/>
              <a:t>是清空队列再添加，</a:t>
            </a:r>
            <a:r>
              <a:rPr lang="en-US" altLang="zh-CN" dirty="0" smtClean="0"/>
              <a:t>pre</a:t>
            </a:r>
            <a:r>
              <a:rPr lang="zh-CN" altLang="en-US" dirty="0" smtClean="0"/>
              <a:t>是在队列最前面插入，</a:t>
            </a:r>
            <a:r>
              <a:rPr lang="en-US" altLang="zh-CN" dirty="0" smtClean="0"/>
              <a:t>post</a:t>
            </a:r>
            <a:r>
              <a:rPr lang="zh-CN" altLang="en-US" dirty="0" smtClean="0"/>
              <a:t>是在队列最后面插入。</a:t>
            </a:r>
            <a:endParaRPr lang="zh-CN" altLang="en-US" dirty="0"/>
          </a:p>
        </p:txBody>
      </p:sp>
      <p:grpSp>
        <p:nvGrpSpPr>
          <p:cNvPr id="20" name="组合 19"/>
          <p:cNvGrpSpPr/>
          <p:nvPr/>
        </p:nvGrpSpPr>
        <p:grpSpPr>
          <a:xfrm>
            <a:off x="1413546" y="4338906"/>
            <a:ext cx="6006621" cy="595223"/>
            <a:chOff x="1032546" y="3416060"/>
            <a:chExt cx="6006621" cy="595223"/>
          </a:xfrm>
        </p:grpSpPr>
        <p:cxnSp>
          <p:nvCxnSpPr>
            <p:cNvPr id="10" name="直接箭头连接符 9"/>
            <p:cNvCxnSpPr/>
            <p:nvPr/>
          </p:nvCxnSpPr>
          <p:spPr>
            <a:xfrm flipV="1">
              <a:off x="1032546" y="3950898"/>
              <a:ext cx="6006621" cy="6038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矩形 13"/>
            <p:cNvSpPr/>
            <p:nvPr/>
          </p:nvSpPr>
          <p:spPr>
            <a:xfrm>
              <a:off x="3502325" y="3416060"/>
              <a:ext cx="848181" cy="414068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dirty="0" smtClean="0">
                  <a:solidFill>
                    <a:schemeClr val="bg1"/>
                  </a:solidFill>
                </a:rPr>
                <a:t>Matrix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2425471" y="3416060"/>
              <a:ext cx="848181" cy="414068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dirty="0" smtClean="0">
                  <a:solidFill>
                    <a:schemeClr val="bg1"/>
                  </a:solidFill>
                </a:rPr>
                <a:t>post1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4593607" y="3416060"/>
              <a:ext cx="848181" cy="414068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dirty="0" smtClean="0">
                  <a:solidFill>
                    <a:schemeClr val="bg1"/>
                  </a:solidFill>
                </a:rPr>
                <a:t>pre1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1282700" y="3416060"/>
              <a:ext cx="848181" cy="414068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dirty="0" smtClean="0">
                  <a:solidFill>
                    <a:schemeClr val="bg1"/>
                  </a:solidFill>
                </a:rPr>
                <a:t>post2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5738045" y="3416060"/>
              <a:ext cx="848181" cy="414068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dirty="0" smtClean="0">
                  <a:solidFill>
                    <a:schemeClr val="bg1"/>
                  </a:solidFill>
                </a:rPr>
                <a:t>pre2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21" name="矩形 20"/>
          <p:cNvSpPr/>
          <p:nvPr/>
        </p:nvSpPr>
        <p:spPr>
          <a:xfrm>
            <a:off x="1890478" y="3523711"/>
            <a:ext cx="815269" cy="39681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dirty="0" smtClean="0">
                <a:solidFill>
                  <a:schemeClr val="bg1"/>
                </a:solidFill>
              </a:rPr>
              <a:t>Matrix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2967332" y="3092390"/>
            <a:ext cx="687320" cy="43132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dirty="0" smtClean="0">
                <a:solidFill>
                  <a:srgbClr val="FF0000"/>
                </a:solidFill>
              </a:rPr>
              <a:t>set</a:t>
            </a:r>
            <a:endParaRPr lang="zh-CN" altLang="en-US" dirty="0">
              <a:solidFill>
                <a:srgbClr val="FF0000"/>
              </a:solidFill>
            </a:endParaRPr>
          </a:p>
        </p:txBody>
      </p:sp>
      <p:cxnSp>
        <p:nvCxnSpPr>
          <p:cNvPr id="27" name="直接箭头连接符 26"/>
          <p:cNvCxnSpPr/>
          <p:nvPr/>
        </p:nvCxnSpPr>
        <p:spPr>
          <a:xfrm flipH="1">
            <a:off x="2524593" y="3273545"/>
            <a:ext cx="552090" cy="3881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2119151" y="3523711"/>
            <a:ext cx="301924" cy="396815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 flipH="1">
            <a:off x="2246151" y="3650711"/>
            <a:ext cx="301924" cy="396815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PA_组合 47"/>
          <p:cNvGrpSpPr/>
          <p:nvPr>
            <p:custDataLst>
              <p:tags r:id="rId1"/>
            </p:custDataLst>
          </p:nvPr>
        </p:nvGrpSpPr>
        <p:grpSpPr>
          <a:xfrm>
            <a:off x="537845" y="779780"/>
            <a:ext cx="1199515" cy="76200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463550" y="1197610"/>
            <a:ext cx="8914130" cy="461581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50000"/>
              </a:lnSpc>
            </a:pPr>
            <a:r>
              <a:rPr lang="en-US" altLang="zh-CN" sz="2000" b="1" dirty="0" smtClean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2000" b="1" dirty="0" smtClean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自定义</a:t>
            </a:r>
            <a:r>
              <a:rPr lang="en-US" altLang="zh-CN" sz="2000" b="1" dirty="0" smtClean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View</a:t>
            </a:r>
            <a:r>
              <a:rPr lang="zh-CN" altLang="en-US" sz="2000" b="1" dirty="0" smtClean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的开发</a:t>
            </a:r>
            <a:endParaRPr lang="en-US" altLang="zh-CN" sz="2000" b="1" dirty="0" smtClean="0">
              <a:solidFill>
                <a:srgbClr val="92D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b="1" dirty="0" smtClean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Paint</a:t>
            </a:r>
            <a:r>
              <a:rPr lang="zh-CN" altLang="en-US" sz="2000" b="1" dirty="0" smtClean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常用方法</a:t>
            </a:r>
            <a:endParaRPr lang="en-US" altLang="zh-CN" sz="2000" b="1" dirty="0" smtClean="0">
              <a:solidFill>
                <a:srgbClr val="92D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b="1" dirty="0" smtClean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 Canvas</a:t>
            </a:r>
            <a:r>
              <a:rPr lang="zh-CN" altLang="en-US" sz="2000" b="1" dirty="0" smtClean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绘制</a:t>
            </a:r>
            <a:endParaRPr lang="en-US" altLang="zh-CN" sz="2000" b="1" dirty="0" smtClean="0">
              <a:solidFill>
                <a:srgbClr val="92D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b="1" dirty="0" smtClean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3.1 Canvas</a:t>
            </a:r>
            <a:r>
              <a:rPr lang="zh-CN" altLang="en-US" sz="1600" b="1" dirty="0" smtClean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基本图形的绘制</a:t>
            </a:r>
            <a:endParaRPr lang="en-US" altLang="zh-CN" sz="1600" b="1" dirty="0" smtClean="0">
              <a:solidFill>
                <a:srgbClr val="92D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b="1" dirty="0" smtClean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3.2 Canvas</a:t>
            </a:r>
            <a:r>
              <a:rPr lang="zh-CN" altLang="en-US" sz="1600" b="1" dirty="0" smtClean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的变换操作</a:t>
            </a:r>
            <a:endParaRPr lang="en-US" altLang="zh-CN" sz="1600" b="1" dirty="0" smtClean="0">
              <a:solidFill>
                <a:srgbClr val="92D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b="1" dirty="0" smtClean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3.3 </a:t>
            </a:r>
            <a:r>
              <a:rPr lang="zh-CN" altLang="en-US" sz="1600" b="1" dirty="0" smtClean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屏幕显示与</a:t>
            </a:r>
            <a:r>
              <a:rPr lang="en-US" altLang="zh-CN" sz="1600" b="1" dirty="0" smtClean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Canvas</a:t>
            </a:r>
            <a:r>
              <a:rPr lang="zh-CN" altLang="en-US" sz="1600" b="1" dirty="0" smtClean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的关系</a:t>
            </a:r>
            <a:endParaRPr lang="en-US" altLang="zh-CN" sz="1600" b="1" dirty="0" smtClean="0">
              <a:solidFill>
                <a:srgbClr val="92D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b="1" dirty="0" smtClean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3.4 </a:t>
            </a:r>
            <a:r>
              <a:rPr lang="zh-CN" altLang="en-US" sz="1600" b="1" dirty="0" smtClean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文字绘制</a:t>
            </a:r>
            <a:endParaRPr lang="en-US" altLang="zh-CN" sz="1600" b="1" dirty="0" smtClean="0">
              <a:solidFill>
                <a:srgbClr val="92D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b="1" dirty="0" smtClean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3.5 </a:t>
            </a:r>
            <a:r>
              <a:rPr lang="zh-CN" altLang="en-US" sz="1600" b="1" dirty="0" smtClean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圆形头像绘制</a:t>
            </a:r>
            <a:endParaRPr lang="en-US" altLang="zh-CN" sz="1600" b="1" dirty="0" smtClean="0">
              <a:solidFill>
                <a:srgbClr val="92D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b="1" dirty="0" smtClean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3.6 Matrix </a:t>
            </a:r>
            <a:r>
              <a:rPr lang="zh-CN" altLang="en-US" sz="1600" b="1" dirty="0" smtClean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矩阵操作</a:t>
            </a:r>
            <a:endParaRPr lang="en-US" altLang="zh-CN" sz="1600" b="1" dirty="0" smtClean="0">
              <a:solidFill>
                <a:srgbClr val="92D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b="1" dirty="0" smtClean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 View</a:t>
            </a:r>
            <a:r>
              <a:rPr lang="zh-CN" altLang="en-US" sz="2000" b="1" dirty="0" smtClean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矩阵的原理</a:t>
            </a:r>
            <a:endParaRPr lang="en-US" altLang="zh-CN" sz="2000" b="1" dirty="0" smtClean="0">
              <a:solidFill>
                <a:srgbClr val="92D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b="1" dirty="0" smtClean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 </a:t>
            </a:r>
            <a:r>
              <a:rPr lang="zh-CN" altLang="en-US" sz="2000" b="1" dirty="0" smtClean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自定义</a:t>
            </a:r>
            <a:r>
              <a:rPr lang="en-US" altLang="zh-CN" sz="2000" b="1" dirty="0" err="1" smtClean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drawable</a:t>
            </a:r>
            <a:endParaRPr lang="en-US" altLang="zh-CN" sz="2000" b="1" dirty="0" smtClean="0">
              <a:solidFill>
                <a:srgbClr val="92D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990" y="370840"/>
            <a:ext cx="4201795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kumimoji="1" lang="zh-CN" altLang="en-US" sz="266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矩阵的</a:t>
            </a:r>
            <a:r>
              <a:rPr kumimoji="1" lang="en-US" altLang="zh-CN" sz="266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set</a:t>
            </a:r>
            <a:r>
              <a:rPr kumimoji="1" lang="zh-CN" altLang="en-US" sz="266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方法</a:t>
            </a:r>
            <a:endParaRPr lang="zh-CN" altLang="en-US" sz="266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37845" y="779780"/>
            <a:ext cx="1199515" cy="76200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660487" y="1305559"/>
            <a:ext cx="8446598" cy="424624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50000"/>
              </a:lnSpc>
            </a:pPr>
            <a:r>
              <a:rPr lang="en-US" altLang="zh-CN" b="1" dirty="0" err="1" smtClean="0">
                <a:hlinkClick r:id="rId3"/>
              </a:rPr>
              <a:t>Matrix</a:t>
            </a:r>
            <a:r>
              <a:rPr lang="en-US" altLang="zh-CN" b="1" dirty="0" err="1" smtClean="0"/>
              <a:t>.reset</a:t>
            </a:r>
            <a:r>
              <a:rPr lang="en-US" altLang="zh-CN" b="1" dirty="0" smtClean="0"/>
              <a:t>()</a:t>
            </a:r>
            <a:endParaRPr lang="en-US" altLang="zh-CN" b="1" dirty="0" smtClean="0"/>
          </a:p>
          <a:p>
            <a:pPr>
              <a:lnSpc>
                <a:spcPct val="150000"/>
              </a:lnSpc>
            </a:pPr>
            <a:r>
              <a:rPr lang="en-US" altLang="zh-CN" b="1" dirty="0" err="1" smtClean="0">
                <a:hlinkClick r:id="rId3"/>
              </a:rPr>
              <a:t>Matrix</a:t>
            </a:r>
            <a:r>
              <a:rPr lang="en-US" altLang="zh-CN" b="1" dirty="0" err="1" smtClean="0"/>
              <a:t>.setValues</a:t>
            </a:r>
            <a:r>
              <a:rPr lang="en-US" altLang="zh-CN" b="1" dirty="0" smtClean="0"/>
              <a:t>(float[] values)</a:t>
            </a:r>
            <a:endParaRPr lang="en-US" altLang="zh-CN" b="1" dirty="0" smtClean="0"/>
          </a:p>
          <a:p>
            <a:pPr>
              <a:lnSpc>
                <a:spcPct val="150000"/>
              </a:lnSpc>
            </a:pPr>
            <a:r>
              <a:rPr lang="en-US" altLang="zh-CN" b="1" dirty="0" err="1" smtClean="0">
                <a:hlinkClick r:id="rId3"/>
              </a:rPr>
              <a:t>Matrix</a:t>
            </a:r>
            <a:r>
              <a:rPr lang="en-US" altLang="zh-CN" b="1" dirty="0" err="1" smtClean="0"/>
              <a:t>.setTranslate</a:t>
            </a:r>
            <a:r>
              <a:rPr lang="en-US" altLang="zh-CN" b="1" dirty="0" smtClean="0"/>
              <a:t>(float </a:t>
            </a:r>
            <a:r>
              <a:rPr lang="en-US" altLang="zh-CN" b="1" dirty="0" err="1" smtClean="0"/>
              <a:t>dx</a:t>
            </a:r>
            <a:r>
              <a:rPr lang="en-US" altLang="zh-CN" b="1" dirty="0" smtClean="0"/>
              <a:t>, float </a:t>
            </a:r>
            <a:r>
              <a:rPr lang="en-US" altLang="zh-CN" b="1" dirty="0" err="1" smtClean="0"/>
              <a:t>dy</a:t>
            </a:r>
            <a:r>
              <a:rPr lang="en-US" altLang="zh-CN" b="1" dirty="0" smtClean="0"/>
              <a:t>)</a:t>
            </a:r>
            <a:endParaRPr lang="en-US" altLang="zh-CN" b="1" dirty="0" smtClean="0"/>
          </a:p>
          <a:p>
            <a:pPr>
              <a:lnSpc>
                <a:spcPct val="150000"/>
              </a:lnSpc>
            </a:pPr>
            <a:r>
              <a:rPr lang="en-US" altLang="zh-CN" b="1" dirty="0" err="1" smtClean="0">
                <a:hlinkClick r:id="rId3"/>
              </a:rPr>
              <a:t>Matrix</a:t>
            </a:r>
            <a:r>
              <a:rPr lang="en-US" altLang="zh-CN" b="1" dirty="0" err="1" smtClean="0"/>
              <a:t>.setRotate</a:t>
            </a:r>
            <a:r>
              <a:rPr lang="en-US" altLang="zh-CN" b="1" dirty="0" smtClean="0"/>
              <a:t>(float degrees)</a:t>
            </a:r>
            <a:endParaRPr lang="en-US" altLang="zh-CN" b="1" dirty="0" smtClean="0"/>
          </a:p>
          <a:p>
            <a:pPr>
              <a:lnSpc>
                <a:spcPct val="150000"/>
              </a:lnSpc>
            </a:pPr>
            <a:r>
              <a:rPr lang="en-US" altLang="zh-CN" b="1" dirty="0" err="1" smtClean="0">
                <a:hlinkClick r:id="rId3"/>
              </a:rPr>
              <a:t>Matrix</a:t>
            </a:r>
            <a:r>
              <a:rPr lang="en-US" altLang="zh-CN" b="1" dirty="0" err="1" smtClean="0"/>
              <a:t>.setRotate</a:t>
            </a:r>
            <a:r>
              <a:rPr lang="en-US" altLang="zh-CN" b="1" dirty="0" smtClean="0"/>
              <a:t>(float degrees, float </a:t>
            </a:r>
            <a:r>
              <a:rPr lang="en-US" altLang="zh-CN" b="1" dirty="0" err="1" smtClean="0"/>
              <a:t>px</a:t>
            </a:r>
            <a:r>
              <a:rPr lang="en-US" altLang="zh-CN" b="1" dirty="0" smtClean="0"/>
              <a:t>, float </a:t>
            </a:r>
            <a:r>
              <a:rPr lang="en-US" altLang="zh-CN" b="1" dirty="0" err="1" smtClean="0"/>
              <a:t>py</a:t>
            </a:r>
            <a:r>
              <a:rPr lang="en-US" altLang="zh-CN" b="1" dirty="0" smtClean="0"/>
              <a:t>)</a:t>
            </a:r>
            <a:endParaRPr lang="en-US" altLang="zh-CN" b="1" dirty="0" smtClean="0"/>
          </a:p>
          <a:p>
            <a:pPr>
              <a:lnSpc>
                <a:spcPct val="150000"/>
              </a:lnSpc>
            </a:pPr>
            <a:r>
              <a:rPr lang="en-US" altLang="zh-CN" b="1" dirty="0" err="1" smtClean="0">
                <a:hlinkClick r:id="rId3"/>
              </a:rPr>
              <a:t>Matrix</a:t>
            </a:r>
            <a:r>
              <a:rPr lang="en-US" altLang="zh-CN" b="1" dirty="0" err="1" smtClean="0"/>
              <a:t>.setScale</a:t>
            </a:r>
            <a:r>
              <a:rPr lang="en-US" altLang="zh-CN" b="1" dirty="0" smtClean="0"/>
              <a:t>(float </a:t>
            </a:r>
            <a:r>
              <a:rPr lang="en-US" altLang="zh-CN" b="1" dirty="0" err="1" smtClean="0"/>
              <a:t>sx</a:t>
            </a:r>
            <a:r>
              <a:rPr lang="en-US" altLang="zh-CN" b="1" dirty="0" smtClean="0"/>
              <a:t>, float </a:t>
            </a:r>
            <a:r>
              <a:rPr lang="en-US" altLang="zh-CN" b="1" dirty="0" err="1" smtClean="0"/>
              <a:t>sy</a:t>
            </a:r>
            <a:r>
              <a:rPr lang="en-US" altLang="zh-CN" b="1" dirty="0" smtClean="0"/>
              <a:t>)</a:t>
            </a:r>
            <a:endParaRPr lang="en-US" altLang="zh-CN" b="1" dirty="0" smtClean="0"/>
          </a:p>
          <a:p>
            <a:pPr>
              <a:lnSpc>
                <a:spcPct val="150000"/>
              </a:lnSpc>
            </a:pPr>
            <a:r>
              <a:rPr lang="en-US" altLang="zh-CN" b="1" dirty="0" err="1" smtClean="0">
                <a:hlinkClick r:id="rId3"/>
              </a:rPr>
              <a:t>Matrix</a:t>
            </a:r>
            <a:r>
              <a:rPr lang="en-US" altLang="zh-CN" b="1" dirty="0" err="1" smtClean="0"/>
              <a:t>.setScale</a:t>
            </a:r>
            <a:r>
              <a:rPr lang="en-US" altLang="zh-CN" b="1" dirty="0" smtClean="0"/>
              <a:t>(float </a:t>
            </a:r>
            <a:r>
              <a:rPr lang="en-US" altLang="zh-CN" b="1" dirty="0" err="1" smtClean="0"/>
              <a:t>sx</a:t>
            </a:r>
            <a:r>
              <a:rPr lang="en-US" altLang="zh-CN" b="1" dirty="0" smtClean="0"/>
              <a:t>, float </a:t>
            </a:r>
            <a:r>
              <a:rPr lang="en-US" altLang="zh-CN" b="1" dirty="0" err="1" smtClean="0"/>
              <a:t>sy</a:t>
            </a:r>
            <a:r>
              <a:rPr lang="en-US" altLang="zh-CN" b="1" dirty="0" smtClean="0"/>
              <a:t>, float </a:t>
            </a:r>
            <a:r>
              <a:rPr lang="en-US" altLang="zh-CN" b="1" dirty="0" err="1" smtClean="0"/>
              <a:t>px</a:t>
            </a:r>
            <a:r>
              <a:rPr lang="en-US" altLang="zh-CN" b="1" dirty="0" smtClean="0"/>
              <a:t>, float </a:t>
            </a:r>
            <a:r>
              <a:rPr lang="en-US" altLang="zh-CN" b="1" dirty="0" err="1" smtClean="0"/>
              <a:t>py</a:t>
            </a:r>
            <a:r>
              <a:rPr lang="en-US" altLang="zh-CN" b="1" dirty="0" smtClean="0"/>
              <a:t>)</a:t>
            </a:r>
            <a:endParaRPr lang="en-US" altLang="zh-CN" b="1" dirty="0" smtClean="0"/>
          </a:p>
          <a:p>
            <a:pPr>
              <a:lnSpc>
                <a:spcPct val="150000"/>
              </a:lnSpc>
            </a:pPr>
            <a:r>
              <a:rPr lang="en-US" altLang="zh-CN" b="1" dirty="0" err="1" smtClean="0">
                <a:hlinkClick r:id="rId3"/>
              </a:rPr>
              <a:t>Matrix</a:t>
            </a:r>
            <a:r>
              <a:rPr lang="en-US" altLang="zh-CN" b="1" dirty="0" err="1" smtClean="0"/>
              <a:t>.setSkew</a:t>
            </a:r>
            <a:r>
              <a:rPr lang="en-US" altLang="zh-CN" b="1" dirty="0" smtClean="0"/>
              <a:t>(float </a:t>
            </a:r>
            <a:r>
              <a:rPr lang="en-US" altLang="zh-CN" b="1" dirty="0" err="1" smtClean="0"/>
              <a:t>kx</a:t>
            </a:r>
            <a:r>
              <a:rPr lang="en-US" altLang="zh-CN" b="1" dirty="0" smtClean="0"/>
              <a:t>, float </a:t>
            </a:r>
            <a:r>
              <a:rPr lang="en-US" altLang="zh-CN" b="1" dirty="0" err="1" smtClean="0"/>
              <a:t>ky</a:t>
            </a:r>
            <a:r>
              <a:rPr lang="en-US" altLang="zh-CN" b="1" dirty="0" smtClean="0"/>
              <a:t>)</a:t>
            </a:r>
            <a:endParaRPr lang="en-US" altLang="zh-CN" b="1" dirty="0" smtClean="0"/>
          </a:p>
          <a:p>
            <a:pPr>
              <a:lnSpc>
                <a:spcPct val="150000"/>
              </a:lnSpc>
            </a:pPr>
            <a:r>
              <a:rPr lang="en-US" altLang="zh-CN" b="1" dirty="0" err="1" smtClean="0">
                <a:hlinkClick r:id="rId3"/>
              </a:rPr>
              <a:t>Matrix</a:t>
            </a:r>
            <a:r>
              <a:rPr lang="en-US" altLang="zh-CN" b="1" dirty="0" err="1" smtClean="0"/>
              <a:t>.setSkew</a:t>
            </a:r>
            <a:r>
              <a:rPr lang="en-US" altLang="zh-CN" b="1" dirty="0" smtClean="0"/>
              <a:t>(float </a:t>
            </a:r>
            <a:r>
              <a:rPr lang="en-US" altLang="zh-CN" b="1" dirty="0" err="1" smtClean="0"/>
              <a:t>kx</a:t>
            </a:r>
            <a:r>
              <a:rPr lang="en-US" altLang="zh-CN" b="1" dirty="0" smtClean="0"/>
              <a:t>, float </a:t>
            </a:r>
            <a:r>
              <a:rPr lang="en-US" altLang="zh-CN" b="1" dirty="0" err="1" smtClean="0"/>
              <a:t>ky</a:t>
            </a:r>
            <a:r>
              <a:rPr lang="en-US" altLang="zh-CN" b="1" dirty="0" smtClean="0"/>
              <a:t>, float </a:t>
            </a:r>
            <a:r>
              <a:rPr lang="en-US" altLang="zh-CN" b="1" dirty="0" err="1" smtClean="0"/>
              <a:t>px</a:t>
            </a:r>
            <a:r>
              <a:rPr lang="en-US" altLang="zh-CN" b="1" dirty="0" smtClean="0"/>
              <a:t>, float </a:t>
            </a:r>
            <a:r>
              <a:rPr lang="en-US" altLang="zh-CN" b="1" dirty="0" err="1" smtClean="0"/>
              <a:t>py</a:t>
            </a:r>
            <a:r>
              <a:rPr lang="en-US" altLang="zh-CN" b="1" dirty="0" smtClean="0"/>
              <a:t>)</a:t>
            </a:r>
            <a:endParaRPr lang="en-US" altLang="zh-CN" b="1" dirty="0" smtClean="0"/>
          </a:p>
          <a:p>
            <a:pPr>
              <a:lnSpc>
                <a:spcPct val="150000"/>
              </a:lnSpc>
            </a:pPr>
            <a:r>
              <a:rPr lang="en-US" altLang="zh-CN" dirty="0" smtClean="0"/>
              <a:t>set</a:t>
            </a:r>
            <a:r>
              <a:rPr lang="zh-CN" altLang="en-US" dirty="0" smtClean="0"/>
              <a:t>方法一旦调用即会清空之前</a:t>
            </a:r>
            <a:r>
              <a:rPr lang="en-US" altLang="zh-CN" dirty="0" smtClean="0"/>
              <a:t>matrix</a:t>
            </a:r>
            <a:r>
              <a:rPr lang="zh-CN" altLang="en-US" dirty="0" smtClean="0"/>
              <a:t>中的所有变换</a:t>
            </a:r>
            <a:endParaRPr lang="zh-CN" altLang="en-US" dirty="0"/>
          </a:p>
        </p:txBody>
      </p:sp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990" y="370840"/>
            <a:ext cx="4201795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kumimoji="1" lang="zh-CN" altLang="en-US" sz="266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矩阵的</a:t>
            </a:r>
            <a:r>
              <a:rPr kumimoji="1" lang="en-US" altLang="zh-CN" sz="266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post</a:t>
            </a:r>
            <a:r>
              <a:rPr kumimoji="1" lang="zh-CN" altLang="en-US" sz="266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方法</a:t>
            </a:r>
            <a:endParaRPr lang="zh-CN" altLang="en-US" sz="266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37845" y="779780"/>
            <a:ext cx="1199515" cy="76200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367752" y="1200148"/>
            <a:ext cx="8446598" cy="4247317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50000"/>
              </a:lnSpc>
            </a:pPr>
            <a:r>
              <a:rPr lang="en-US" altLang="zh-CN" b="1" dirty="0" err="1" smtClean="0">
                <a:hlinkClick r:id="rId3"/>
              </a:rPr>
              <a:t>Matrix</a:t>
            </a:r>
            <a:r>
              <a:rPr lang="en-US" altLang="zh-CN" b="1" dirty="0" err="1" smtClean="0"/>
              <a:t>.postConcat</a:t>
            </a:r>
            <a:r>
              <a:rPr lang="en-US" altLang="zh-CN" b="1" dirty="0" smtClean="0"/>
              <a:t>(</a:t>
            </a:r>
            <a:r>
              <a:rPr lang="en-US" altLang="zh-CN" b="1" dirty="0" smtClean="0">
                <a:hlinkClick r:id="rId4"/>
              </a:rPr>
              <a:t>Matrix</a:t>
            </a:r>
            <a:r>
              <a:rPr lang="en-US" altLang="zh-CN" b="1" dirty="0" smtClean="0"/>
              <a:t> other) //</a:t>
            </a:r>
            <a:r>
              <a:rPr lang="en-US" altLang="zh-CN" dirty="0" smtClean="0"/>
              <a:t>  M' = other * M </a:t>
            </a:r>
            <a:endParaRPr lang="en-US" altLang="zh-CN" b="1" dirty="0" smtClean="0">
              <a:hlinkClick r:id="rId3"/>
            </a:endParaRPr>
          </a:p>
          <a:p>
            <a:pPr>
              <a:lnSpc>
                <a:spcPct val="150000"/>
              </a:lnSpc>
            </a:pPr>
            <a:r>
              <a:rPr lang="en-US" altLang="zh-CN" b="1" dirty="0" err="1" smtClean="0">
                <a:hlinkClick r:id="rId3"/>
              </a:rPr>
              <a:t>Matrix</a:t>
            </a:r>
            <a:r>
              <a:rPr lang="en-US" altLang="zh-CN" b="1" dirty="0" err="1" smtClean="0"/>
              <a:t>.postTranslate</a:t>
            </a:r>
            <a:r>
              <a:rPr lang="en-US" altLang="zh-CN" b="1" dirty="0" smtClean="0"/>
              <a:t>(float </a:t>
            </a:r>
            <a:r>
              <a:rPr lang="en-US" altLang="zh-CN" b="1" dirty="0" err="1" smtClean="0"/>
              <a:t>dx</a:t>
            </a:r>
            <a:r>
              <a:rPr lang="en-US" altLang="zh-CN" b="1" dirty="0" smtClean="0"/>
              <a:t>, float </a:t>
            </a:r>
            <a:r>
              <a:rPr lang="en-US" altLang="zh-CN" b="1" dirty="0" err="1" smtClean="0"/>
              <a:t>dy</a:t>
            </a:r>
            <a:r>
              <a:rPr lang="en-US" altLang="zh-CN" b="1" dirty="0" smtClean="0"/>
              <a:t>) // </a:t>
            </a:r>
            <a:r>
              <a:rPr lang="en-US" altLang="zh-CN" dirty="0" smtClean="0"/>
              <a:t>M' = T(</a:t>
            </a:r>
            <a:r>
              <a:rPr lang="en-US" altLang="zh-CN" dirty="0" err="1" smtClean="0"/>
              <a:t>dx</a:t>
            </a:r>
            <a:r>
              <a:rPr lang="en-US" altLang="zh-CN" dirty="0" smtClean="0"/>
              <a:t>, </a:t>
            </a:r>
            <a:r>
              <a:rPr lang="en-US" altLang="zh-CN" dirty="0" err="1" smtClean="0"/>
              <a:t>dy</a:t>
            </a:r>
            <a:r>
              <a:rPr lang="en-US" altLang="zh-CN" dirty="0" smtClean="0"/>
              <a:t>) * M </a:t>
            </a:r>
            <a:endParaRPr lang="en-US" altLang="zh-CN" b="1" dirty="0" smtClean="0">
              <a:hlinkClick r:id="rId3"/>
            </a:endParaRPr>
          </a:p>
          <a:p>
            <a:pPr>
              <a:lnSpc>
                <a:spcPct val="150000"/>
              </a:lnSpc>
            </a:pPr>
            <a:r>
              <a:rPr lang="en-US" altLang="zh-CN" b="1" dirty="0" err="1" smtClean="0">
                <a:hlinkClick r:id="rId3"/>
              </a:rPr>
              <a:t>Matrix</a:t>
            </a:r>
            <a:r>
              <a:rPr lang="en-US" altLang="zh-CN" b="1" dirty="0" err="1" smtClean="0"/>
              <a:t>.postRotate</a:t>
            </a:r>
            <a:r>
              <a:rPr lang="en-US" altLang="zh-CN" b="1" dirty="0" smtClean="0"/>
              <a:t>(float degrees) //</a:t>
            </a:r>
            <a:r>
              <a:rPr lang="pt-BR" altLang="zh-CN" dirty="0" smtClean="0"/>
              <a:t> M' = R(degrees) * M</a:t>
            </a:r>
            <a:endParaRPr lang="en-US" altLang="zh-CN" b="1" dirty="0" smtClean="0"/>
          </a:p>
          <a:p>
            <a:pPr>
              <a:lnSpc>
                <a:spcPct val="150000"/>
              </a:lnSpc>
            </a:pPr>
            <a:r>
              <a:rPr lang="en-US" altLang="zh-CN" b="1" dirty="0" err="1" smtClean="0">
                <a:hlinkClick r:id="rId3"/>
              </a:rPr>
              <a:t>Matrix</a:t>
            </a:r>
            <a:r>
              <a:rPr lang="en-US" altLang="zh-CN" b="1" dirty="0" err="1" smtClean="0"/>
              <a:t>.postRotate</a:t>
            </a:r>
            <a:r>
              <a:rPr lang="en-US" altLang="zh-CN" b="1" dirty="0" smtClean="0"/>
              <a:t>(float degrees, float </a:t>
            </a:r>
            <a:r>
              <a:rPr lang="en-US" altLang="zh-CN" b="1" dirty="0" err="1" smtClean="0"/>
              <a:t>px</a:t>
            </a:r>
            <a:r>
              <a:rPr lang="en-US" altLang="zh-CN" b="1" dirty="0" smtClean="0"/>
              <a:t>, float </a:t>
            </a:r>
            <a:r>
              <a:rPr lang="en-US" altLang="zh-CN" b="1" dirty="0" err="1" smtClean="0"/>
              <a:t>py</a:t>
            </a:r>
            <a:r>
              <a:rPr lang="en-US" altLang="zh-CN" b="1" dirty="0" smtClean="0"/>
              <a:t>) //</a:t>
            </a:r>
            <a:r>
              <a:rPr lang="en-US" altLang="zh-CN" dirty="0" smtClean="0"/>
              <a:t> </a:t>
            </a:r>
            <a:r>
              <a:rPr lang="pt-BR" altLang="zh-CN" dirty="0" smtClean="0"/>
              <a:t>M' = R(degrees, px, py) * M</a:t>
            </a:r>
            <a:endParaRPr lang="pt-BR" altLang="zh-CN" dirty="0" smtClean="0"/>
          </a:p>
          <a:p>
            <a:pPr>
              <a:lnSpc>
                <a:spcPct val="150000"/>
              </a:lnSpc>
            </a:pPr>
            <a:r>
              <a:rPr lang="en-US" altLang="zh-CN" b="1" dirty="0" err="1" smtClean="0">
                <a:hlinkClick r:id="rId3"/>
              </a:rPr>
              <a:t>Matrix</a:t>
            </a:r>
            <a:r>
              <a:rPr lang="en-US" altLang="zh-CN" b="1" dirty="0" err="1" smtClean="0"/>
              <a:t>.postScale</a:t>
            </a:r>
            <a:r>
              <a:rPr lang="en-US" altLang="zh-CN" b="1" dirty="0" smtClean="0"/>
              <a:t>(float </a:t>
            </a:r>
            <a:r>
              <a:rPr lang="en-US" altLang="zh-CN" b="1" dirty="0" err="1" smtClean="0"/>
              <a:t>sx</a:t>
            </a:r>
            <a:r>
              <a:rPr lang="en-US" altLang="zh-CN" b="1" dirty="0" smtClean="0"/>
              <a:t>, float </a:t>
            </a:r>
            <a:r>
              <a:rPr lang="en-US" altLang="zh-CN" b="1" dirty="0" err="1" smtClean="0"/>
              <a:t>sy</a:t>
            </a:r>
            <a:r>
              <a:rPr lang="en-US" altLang="zh-CN" b="1" dirty="0" smtClean="0"/>
              <a:t>)  //</a:t>
            </a:r>
            <a:r>
              <a:rPr lang="en-US" altLang="zh-CN" dirty="0" smtClean="0"/>
              <a:t> M' = S(</a:t>
            </a:r>
            <a:r>
              <a:rPr lang="en-US" altLang="zh-CN" dirty="0" err="1" smtClean="0"/>
              <a:t>sx</a:t>
            </a:r>
            <a:r>
              <a:rPr lang="en-US" altLang="zh-CN" dirty="0" smtClean="0"/>
              <a:t>, </a:t>
            </a:r>
            <a:r>
              <a:rPr lang="en-US" altLang="zh-CN" dirty="0" err="1" smtClean="0"/>
              <a:t>sy</a:t>
            </a:r>
            <a:r>
              <a:rPr lang="en-US" altLang="zh-CN" dirty="0" smtClean="0"/>
              <a:t>) * M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en-US" altLang="zh-CN" b="1" dirty="0" err="1" smtClean="0">
                <a:hlinkClick r:id="rId3"/>
              </a:rPr>
              <a:t>Matrix</a:t>
            </a:r>
            <a:r>
              <a:rPr lang="en-US" altLang="zh-CN" b="1" dirty="0" err="1" smtClean="0"/>
              <a:t>.postScale</a:t>
            </a:r>
            <a:r>
              <a:rPr lang="en-US" altLang="zh-CN" b="1" dirty="0" smtClean="0"/>
              <a:t>(float </a:t>
            </a:r>
            <a:r>
              <a:rPr lang="en-US" altLang="zh-CN" b="1" dirty="0" err="1" smtClean="0"/>
              <a:t>sx</a:t>
            </a:r>
            <a:r>
              <a:rPr lang="en-US" altLang="zh-CN" b="1" dirty="0" smtClean="0"/>
              <a:t>, float </a:t>
            </a:r>
            <a:r>
              <a:rPr lang="en-US" altLang="zh-CN" b="1" dirty="0" err="1" smtClean="0"/>
              <a:t>sy</a:t>
            </a:r>
            <a:r>
              <a:rPr lang="en-US" altLang="zh-CN" b="1" dirty="0" smtClean="0"/>
              <a:t>, float </a:t>
            </a:r>
            <a:r>
              <a:rPr lang="en-US" altLang="zh-CN" b="1" dirty="0" err="1" smtClean="0"/>
              <a:t>px</a:t>
            </a:r>
            <a:r>
              <a:rPr lang="en-US" altLang="zh-CN" b="1" dirty="0" smtClean="0"/>
              <a:t>, float </a:t>
            </a:r>
            <a:r>
              <a:rPr lang="en-US" altLang="zh-CN" b="1" dirty="0" err="1" smtClean="0"/>
              <a:t>py</a:t>
            </a:r>
            <a:r>
              <a:rPr lang="en-US" altLang="zh-CN" b="1" dirty="0" smtClean="0"/>
              <a:t>)  // </a:t>
            </a:r>
            <a:r>
              <a:rPr lang="pl-PL" altLang="zh-CN" dirty="0" smtClean="0"/>
              <a:t>M' = S(sx, sy, px, py) * M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en-US" altLang="zh-CN" b="1" dirty="0" err="1" smtClean="0">
                <a:hlinkClick r:id="rId3"/>
              </a:rPr>
              <a:t>Matrix</a:t>
            </a:r>
            <a:r>
              <a:rPr lang="en-US" altLang="zh-CN" b="1" dirty="0" err="1" smtClean="0"/>
              <a:t>.postSkew</a:t>
            </a:r>
            <a:r>
              <a:rPr lang="en-US" altLang="zh-CN" b="1" dirty="0" smtClean="0"/>
              <a:t>(float </a:t>
            </a:r>
            <a:r>
              <a:rPr lang="en-US" altLang="zh-CN" b="1" dirty="0" err="1" smtClean="0"/>
              <a:t>kx</a:t>
            </a:r>
            <a:r>
              <a:rPr lang="en-US" altLang="zh-CN" b="1" dirty="0" smtClean="0"/>
              <a:t>, float </a:t>
            </a:r>
            <a:r>
              <a:rPr lang="en-US" altLang="zh-CN" b="1" dirty="0" err="1" smtClean="0"/>
              <a:t>ky</a:t>
            </a:r>
            <a:r>
              <a:rPr lang="en-US" altLang="zh-CN" b="1" dirty="0" smtClean="0"/>
              <a:t>)  // </a:t>
            </a:r>
            <a:r>
              <a:rPr lang="en-US" altLang="zh-CN" dirty="0" smtClean="0"/>
              <a:t>M' = K(</a:t>
            </a:r>
            <a:r>
              <a:rPr lang="en-US" altLang="zh-CN" dirty="0" err="1" smtClean="0"/>
              <a:t>kx</a:t>
            </a:r>
            <a:r>
              <a:rPr lang="en-US" altLang="zh-CN" dirty="0" smtClean="0"/>
              <a:t>, </a:t>
            </a:r>
            <a:r>
              <a:rPr lang="en-US" altLang="zh-CN" dirty="0" err="1" smtClean="0"/>
              <a:t>ky</a:t>
            </a:r>
            <a:r>
              <a:rPr lang="en-US" altLang="zh-CN" dirty="0" smtClean="0"/>
              <a:t>) * M 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en-US" altLang="zh-CN" b="1" dirty="0" err="1" smtClean="0">
                <a:hlinkClick r:id="rId3"/>
              </a:rPr>
              <a:t>Matrix</a:t>
            </a:r>
            <a:r>
              <a:rPr lang="en-US" altLang="zh-CN" b="1" dirty="0" err="1" smtClean="0"/>
              <a:t>.postSkew</a:t>
            </a:r>
            <a:r>
              <a:rPr lang="en-US" altLang="zh-CN" b="1" dirty="0" smtClean="0"/>
              <a:t>(float </a:t>
            </a:r>
            <a:r>
              <a:rPr lang="en-US" altLang="zh-CN" b="1" dirty="0" err="1" smtClean="0"/>
              <a:t>kx</a:t>
            </a:r>
            <a:r>
              <a:rPr lang="en-US" altLang="zh-CN" b="1" dirty="0" smtClean="0"/>
              <a:t>, float </a:t>
            </a:r>
            <a:r>
              <a:rPr lang="en-US" altLang="zh-CN" b="1" dirty="0" err="1" smtClean="0"/>
              <a:t>ky</a:t>
            </a:r>
            <a:r>
              <a:rPr lang="en-US" altLang="zh-CN" b="1" dirty="0" smtClean="0"/>
              <a:t>, float </a:t>
            </a:r>
            <a:r>
              <a:rPr lang="en-US" altLang="zh-CN" b="1" dirty="0" err="1" smtClean="0"/>
              <a:t>px</a:t>
            </a:r>
            <a:r>
              <a:rPr lang="en-US" altLang="zh-CN" b="1" dirty="0" smtClean="0"/>
              <a:t>, float </a:t>
            </a:r>
            <a:r>
              <a:rPr lang="en-US" altLang="zh-CN" b="1" dirty="0" err="1" smtClean="0"/>
              <a:t>py</a:t>
            </a:r>
            <a:r>
              <a:rPr lang="en-US" altLang="zh-CN" b="1" dirty="0" smtClean="0"/>
              <a:t>)  // </a:t>
            </a:r>
            <a:r>
              <a:rPr lang="en-US" altLang="zh-CN" dirty="0" smtClean="0"/>
              <a:t>M' = K(</a:t>
            </a:r>
            <a:r>
              <a:rPr lang="en-US" altLang="zh-CN" dirty="0" err="1" smtClean="0"/>
              <a:t>kx</a:t>
            </a:r>
            <a:r>
              <a:rPr lang="en-US" altLang="zh-CN" dirty="0" smtClean="0"/>
              <a:t>, </a:t>
            </a:r>
            <a:r>
              <a:rPr lang="en-US" altLang="zh-CN" dirty="0" err="1" smtClean="0"/>
              <a:t>ky</a:t>
            </a:r>
            <a:r>
              <a:rPr lang="en-US" altLang="zh-CN" dirty="0" smtClean="0"/>
              <a:t>, </a:t>
            </a:r>
            <a:r>
              <a:rPr lang="en-US" altLang="zh-CN" dirty="0" err="1" smtClean="0"/>
              <a:t>px</a:t>
            </a:r>
            <a:r>
              <a:rPr lang="en-US" altLang="zh-CN" dirty="0" smtClean="0"/>
              <a:t>, </a:t>
            </a:r>
            <a:r>
              <a:rPr lang="en-US" altLang="zh-CN" dirty="0" err="1" smtClean="0"/>
              <a:t>py</a:t>
            </a:r>
            <a:r>
              <a:rPr lang="en-US" altLang="zh-CN" dirty="0" smtClean="0"/>
              <a:t>) * M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en-US" altLang="zh-CN" dirty="0" smtClean="0"/>
              <a:t>post</a:t>
            </a:r>
            <a:r>
              <a:rPr lang="zh-CN" altLang="en-US" dirty="0" smtClean="0"/>
              <a:t>方法表示矩阵后乘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zh-CN" altLang="en-US" dirty="0" smtClean="0"/>
              <a:t>例如：变换矩阵为</a:t>
            </a:r>
            <a:r>
              <a:rPr lang="en-US" altLang="zh-CN" dirty="0" smtClean="0"/>
              <a:t>A</a:t>
            </a:r>
            <a:r>
              <a:rPr lang="zh-CN" altLang="en-US" dirty="0" smtClean="0"/>
              <a:t>，原始矩阵为</a:t>
            </a:r>
            <a:r>
              <a:rPr lang="en-US" altLang="zh-CN" dirty="0" smtClean="0"/>
              <a:t>B</a:t>
            </a:r>
            <a:r>
              <a:rPr lang="zh-CN" altLang="en-US" dirty="0" smtClean="0"/>
              <a:t>，</a:t>
            </a:r>
            <a:r>
              <a:rPr lang="en-US" altLang="zh-CN" dirty="0" smtClean="0"/>
              <a:t>post</a:t>
            </a:r>
            <a:r>
              <a:rPr lang="zh-CN" altLang="en-US" dirty="0" smtClean="0"/>
              <a:t>方法的含义即是</a:t>
            </a:r>
            <a:r>
              <a:rPr lang="en-US" altLang="zh-CN" dirty="0" smtClean="0"/>
              <a:t>B*A</a:t>
            </a:r>
            <a:endParaRPr lang="en-US" altLang="zh-CN" dirty="0" smtClean="0"/>
          </a:p>
        </p:txBody>
      </p:sp>
    </p:spTree>
    <p:custDataLst>
      <p:tags r:id="rId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990" y="370840"/>
            <a:ext cx="4201795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kumimoji="1" lang="zh-CN" altLang="en-US" sz="266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矩阵的</a:t>
            </a:r>
            <a:r>
              <a:rPr kumimoji="1" lang="en-US" altLang="zh-CN" sz="266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pre</a:t>
            </a:r>
            <a:r>
              <a:rPr kumimoji="1" lang="zh-CN" altLang="en-US" sz="266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方法</a:t>
            </a:r>
            <a:endParaRPr lang="zh-CN" altLang="en-US" sz="266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37845" y="779780"/>
            <a:ext cx="1199515" cy="76200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537932" y="1374773"/>
            <a:ext cx="8446598" cy="4108817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zh-CN" b="1" dirty="0" err="1" smtClean="0">
                <a:hlinkClick r:id="rId3"/>
              </a:rPr>
              <a:t>Matrix</a:t>
            </a:r>
            <a:r>
              <a:rPr lang="en-US" altLang="zh-CN" b="1" dirty="0" err="1" smtClean="0"/>
              <a:t>.preConcat</a:t>
            </a:r>
            <a:r>
              <a:rPr lang="en-US" altLang="zh-CN" b="1" dirty="0" smtClean="0"/>
              <a:t>(</a:t>
            </a:r>
            <a:r>
              <a:rPr lang="en-US" altLang="zh-CN" b="1" dirty="0" smtClean="0">
                <a:hlinkClick r:id="rId4"/>
              </a:rPr>
              <a:t>Matrix</a:t>
            </a:r>
            <a:r>
              <a:rPr lang="en-US" altLang="zh-CN" b="1" dirty="0" smtClean="0"/>
              <a:t> other) //</a:t>
            </a:r>
            <a:r>
              <a:rPr lang="en-US" altLang="zh-CN" dirty="0" smtClean="0"/>
              <a:t>  M' = M * other </a:t>
            </a:r>
            <a:endParaRPr lang="en-US" altLang="zh-CN" b="1" dirty="0" smtClean="0">
              <a:hlinkClick r:id="rId3"/>
            </a:endParaRPr>
          </a:p>
          <a:p>
            <a:pPr>
              <a:lnSpc>
                <a:spcPct val="150000"/>
              </a:lnSpc>
            </a:pPr>
            <a:r>
              <a:rPr lang="en-US" altLang="zh-CN" b="1" dirty="0" err="1" smtClean="0">
                <a:hlinkClick r:id="rId3"/>
              </a:rPr>
              <a:t>Matrix</a:t>
            </a:r>
            <a:r>
              <a:rPr lang="en-US" altLang="zh-CN" b="1" dirty="0" err="1" smtClean="0"/>
              <a:t>.preTranslate</a:t>
            </a:r>
            <a:r>
              <a:rPr lang="en-US" altLang="zh-CN" b="1" dirty="0" smtClean="0"/>
              <a:t>(float </a:t>
            </a:r>
            <a:r>
              <a:rPr lang="en-US" altLang="zh-CN" b="1" dirty="0" err="1" smtClean="0"/>
              <a:t>dx</a:t>
            </a:r>
            <a:r>
              <a:rPr lang="en-US" altLang="zh-CN" b="1" dirty="0" smtClean="0"/>
              <a:t>, float </a:t>
            </a:r>
            <a:r>
              <a:rPr lang="en-US" altLang="zh-CN" b="1" dirty="0" err="1" smtClean="0"/>
              <a:t>dy</a:t>
            </a:r>
            <a:r>
              <a:rPr lang="en-US" altLang="zh-CN" b="1" dirty="0" smtClean="0"/>
              <a:t>) // </a:t>
            </a:r>
            <a:r>
              <a:rPr lang="en-US" altLang="zh-CN" dirty="0" smtClean="0"/>
              <a:t>M' = M * T(</a:t>
            </a:r>
            <a:r>
              <a:rPr lang="en-US" altLang="zh-CN" dirty="0" err="1" smtClean="0"/>
              <a:t>dx</a:t>
            </a:r>
            <a:r>
              <a:rPr lang="en-US" altLang="zh-CN" dirty="0" smtClean="0"/>
              <a:t>, </a:t>
            </a:r>
            <a:r>
              <a:rPr lang="en-US" altLang="zh-CN" dirty="0" err="1" smtClean="0"/>
              <a:t>dy</a:t>
            </a:r>
            <a:r>
              <a:rPr lang="en-US" altLang="zh-CN" dirty="0" smtClean="0"/>
              <a:t>) </a:t>
            </a:r>
            <a:endParaRPr lang="en-US" altLang="zh-CN" b="1" dirty="0" smtClean="0">
              <a:hlinkClick r:id="rId3"/>
            </a:endParaRPr>
          </a:p>
          <a:p>
            <a:pPr>
              <a:lnSpc>
                <a:spcPct val="150000"/>
              </a:lnSpc>
            </a:pPr>
            <a:r>
              <a:rPr lang="en-US" altLang="zh-CN" b="1" dirty="0" err="1" smtClean="0">
                <a:hlinkClick r:id="rId3"/>
              </a:rPr>
              <a:t>Matrix</a:t>
            </a:r>
            <a:r>
              <a:rPr lang="en-US" altLang="zh-CN" b="1" dirty="0" err="1" smtClean="0"/>
              <a:t>.preRotate</a:t>
            </a:r>
            <a:r>
              <a:rPr lang="en-US" altLang="zh-CN" b="1" dirty="0" smtClean="0"/>
              <a:t>(float degrees) //</a:t>
            </a:r>
            <a:r>
              <a:rPr lang="pt-BR" altLang="zh-CN" dirty="0" smtClean="0"/>
              <a:t> M' = </a:t>
            </a:r>
            <a:r>
              <a:rPr lang="en-US" altLang="zh-CN" dirty="0" smtClean="0"/>
              <a:t>M * </a:t>
            </a:r>
            <a:r>
              <a:rPr lang="pt-BR" altLang="zh-CN" dirty="0" smtClean="0"/>
              <a:t>R(degrees) </a:t>
            </a:r>
            <a:endParaRPr lang="en-US" altLang="zh-CN" b="1" dirty="0" smtClean="0"/>
          </a:p>
          <a:p>
            <a:pPr>
              <a:lnSpc>
                <a:spcPct val="150000"/>
              </a:lnSpc>
            </a:pPr>
            <a:r>
              <a:rPr lang="en-US" altLang="zh-CN" b="1" dirty="0" err="1" smtClean="0">
                <a:hlinkClick r:id="rId3"/>
              </a:rPr>
              <a:t>Matrix</a:t>
            </a:r>
            <a:r>
              <a:rPr lang="en-US" altLang="zh-CN" b="1" dirty="0" err="1" smtClean="0"/>
              <a:t>.preRotate</a:t>
            </a:r>
            <a:r>
              <a:rPr lang="en-US" altLang="zh-CN" b="1" dirty="0" smtClean="0"/>
              <a:t>(float degrees, float </a:t>
            </a:r>
            <a:r>
              <a:rPr lang="en-US" altLang="zh-CN" b="1" dirty="0" err="1" smtClean="0"/>
              <a:t>px</a:t>
            </a:r>
            <a:r>
              <a:rPr lang="en-US" altLang="zh-CN" b="1" dirty="0" smtClean="0"/>
              <a:t>, float </a:t>
            </a:r>
            <a:r>
              <a:rPr lang="en-US" altLang="zh-CN" b="1" dirty="0" err="1" smtClean="0"/>
              <a:t>py</a:t>
            </a:r>
            <a:r>
              <a:rPr lang="en-US" altLang="zh-CN" b="1" dirty="0" smtClean="0"/>
              <a:t>) //</a:t>
            </a:r>
            <a:r>
              <a:rPr lang="en-US" altLang="zh-CN" dirty="0" smtClean="0"/>
              <a:t> M * </a:t>
            </a:r>
            <a:r>
              <a:rPr lang="pt-BR" altLang="zh-CN" dirty="0" smtClean="0"/>
              <a:t>M' = R(degrees, px, py) </a:t>
            </a:r>
            <a:endParaRPr lang="pt-BR" altLang="zh-CN" dirty="0" smtClean="0"/>
          </a:p>
          <a:p>
            <a:pPr>
              <a:lnSpc>
                <a:spcPct val="150000"/>
              </a:lnSpc>
            </a:pPr>
            <a:r>
              <a:rPr lang="en-US" altLang="zh-CN" b="1" dirty="0" err="1" smtClean="0">
                <a:hlinkClick r:id="rId3"/>
              </a:rPr>
              <a:t>Matrix</a:t>
            </a:r>
            <a:r>
              <a:rPr lang="en-US" altLang="zh-CN" b="1" dirty="0" err="1" smtClean="0"/>
              <a:t>.preScale</a:t>
            </a:r>
            <a:r>
              <a:rPr lang="en-US" altLang="zh-CN" b="1" dirty="0" smtClean="0"/>
              <a:t>(float </a:t>
            </a:r>
            <a:r>
              <a:rPr lang="en-US" altLang="zh-CN" b="1" dirty="0" err="1" smtClean="0"/>
              <a:t>sx</a:t>
            </a:r>
            <a:r>
              <a:rPr lang="en-US" altLang="zh-CN" b="1" dirty="0" smtClean="0"/>
              <a:t>, float </a:t>
            </a:r>
            <a:r>
              <a:rPr lang="en-US" altLang="zh-CN" b="1" dirty="0" err="1" smtClean="0"/>
              <a:t>sy</a:t>
            </a:r>
            <a:r>
              <a:rPr lang="en-US" altLang="zh-CN" b="1" dirty="0" smtClean="0"/>
              <a:t>)  //</a:t>
            </a:r>
            <a:r>
              <a:rPr lang="en-US" altLang="zh-CN" dirty="0" smtClean="0"/>
              <a:t> M' = M * S(</a:t>
            </a:r>
            <a:r>
              <a:rPr lang="en-US" altLang="zh-CN" dirty="0" err="1" smtClean="0"/>
              <a:t>sx</a:t>
            </a:r>
            <a:r>
              <a:rPr lang="en-US" altLang="zh-CN" dirty="0" smtClean="0"/>
              <a:t>, </a:t>
            </a:r>
            <a:r>
              <a:rPr lang="en-US" altLang="zh-CN" dirty="0" err="1" smtClean="0"/>
              <a:t>sy</a:t>
            </a:r>
            <a:r>
              <a:rPr lang="en-US" altLang="zh-CN" dirty="0" smtClean="0"/>
              <a:t>) 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en-US" altLang="zh-CN" b="1" dirty="0" err="1" smtClean="0">
                <a:hlinkClick r:id="rId3"/>
              </a:rPr>
              <a:t>Matrix</a:t>
            </a:r>
            <a:r>
              <a:rPr lang="en-US" altLang="zh-CN" b="1" dirty="0" err="1" smtClean="0"/>
              <a:t>.preScale</a:t>
            </a:r>
            <a:r>
              <a:rPr lang="en-US" altLang="zh-CN" b="1" dirty="0" smtClean="0"/>
              <a:t>(float </a:t>
            </a:r>
            <a:r>
              <a:rPr lang="en-US" altLang="zh-CN" b="1" dirty="0" err="1" smtClean="0"/>
              <a:t>sx</a:t>
            </a:r>
            <a:r>
              <a:rPr lang="en-US" altLang="zh-CN" b="1" dirty="0" smtClean="0"/>
              <a:t>, float </a:t>
            </a:r>
            <a:r>
              <a:rPr lang="en-US" altLang="zh-CN" b="1" dirty="0" err="1" smtClean="0"/>
              <a:t>sy</a:t>
            </a:r>
            <a:r>
              <a:rPr lang="en-US" altLang="zh-CN" b="1" dirty="0" smtClean="0"/>
              <a:t>, float </a:t>
            </a:r>
            <a:r>
              <a:rPr lang="en-US" altLang="zh-CN" b="1" dirty="0" err="1" smtClean="0"/>
              <a:t>px</a:t>
            </a:r>
            <a:r>
              <a:rPr lang="en-US" altLang="zh-CN" b="1" dirty="0" smtClean="0"/>
              <a:t>, float </a:t>
            </a:r>
            <a:r>
              <a:rPr lang="en-US" altLang="zh-CN" b="1" dirty="0" err="1" smtClean="0"/>
              <a:t>py</a:t>
            </a:r>
            <a:r>
              <a:rPr lang="en-US" altLang="zh-CN" b="1" dirty="0" smtClean="0"/>
              <a:t>)  // </a:t>
            </a:r>
            <a:r>
              <a:rPr lang="pl-PL" altLang="zh-CN" dirty="0" smtClean="0"/>
              <a:t>M' = </a:t>
            </a:r>
            <a:r>
              <a:rPr lang="en-US" altLang="zh-CN" dirty="0" smtClean="0"/>
              <a:t>M * </a:t>
            </a:r>
            <a:r>
              <a:rPr lang="pl-PL" altLang="zh-CN" dirty="0" smtClean="0"/>
              <a:t>S(sx, sy, px, py) 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en-US" altLang="zh-CN" b="1" dirty="0" err="1" smtClean="0">
                <a:hlinkClick r:id="rId3"/>
              </a:rPr>
              <a:t>Matrix</a:t>
            </a:r>
            <a:r>
              <a:rPr lang="en-US" altLang="zh-CN" b="1" dirty="0" err="1" smtClean="0"/>
              <a:t>.preSkew</a:t>
            </a:r>
            <a:r>
              <a:rPr lang="en-US" altLang="zh-CN" b="1" dirty="0" smtClean="0"/>
              <a:t>(float </a:t>
            </a:r>
            <a:r>
              <a:rPr lang="en-US" altLang="zh-CN" b="1" dirty="0" err="1" smtClean="0"/>
              <a:t>kx</a:t>
            </a:r>
            <a:r>
              <a:rPr lang="en-US" altLang="zh-CN" b="1" dirty="0" smtClean="0"/>
              <a:t>, float </a:t>
            </a:r>
            <a:r>
              <a:rPr lang="en-US" altLang="zh-CN" b="1" dirty="0" err="1" smtClean="0"/>
              <a:t>ky</a:t>
            </a:r>
            <a:r>
              <a:rPr lang="en-US" altLang="zh-CN" b="1" dirty="0" smtClean="0"/>
              <a:t>)  // </a:t>
            </a:r>
            <a:r>
              <a:rPr lang="en-US" altLang="zh-CN" dirty="0" smtClean="0"/>
              <a:t>M' = M * K(</a:t>
            </a:r>
            <a:r>
              <a:rPr lang="en-US" altLang="zh-CN" dirty="0" err="1" smtClean="0"/>
              <a:t>kx</a:t>
            </a:r>
            <a:r>
              <a:rPr lang="en-US" altLang="zh-CN" dirty="0" smtClean="0"/>
              <a:t>, </a:t>
            </a:r>
            <a:r>
              <a:rPr lang="en-US" altLang="zh-CN" dirty="0" err="1" smtClean="0"/>
              <a:t>ky</a:t>
            </a:r>
            <a:r>
              <a:rPr lang="en-US" altLang="zh-CN" dirty="0" smtClean="0"/>
              <a:t>)  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en-US" altLang="zh-CN" b="1" dirty="0" err="1" smtClean="0">
                <a:hlinkClick r:id="rId3"/>
              </a:rPr>
              <a:t>Matrix</a:t>
            </a:r>
            <a:r>
              <a:rPr lang="en-US" altLang="zh-CN" b="1" dirty="0" err="1" smtClean="0"/>
              <a:t>.preSkew</a:t>
            </a:r>
            <a:r>
              <a:rPr lang="en-US" altLang="zh-CN" b="1" dirty="0" smtClean="0"/>
              <a:t>(float </a:t>
            </a:r>
            <a:r>
              <a:rPr lang="en-US" altLang="zh-CN" b="1" dirty="0" err="1" smtClean="0"/>
              <a:t>kx</a:t>
            </a:r>
            <a:r>
              <a:rPr lang="en-US" altLang="zh-CN" b="1" dirty="0" smtClean="0"/>
              <a:t>, float </a:t>
            </a:r>
            <a:r>
              <a:rPr lang="en-US" altLang="zh-CN" b="1" dirty="0" err="1" smtClean="0"/>
              <a:t>ky</a:t>
            </a:r>
            <a:r>
              <a:rPr lang="en-US" altLang="zh-CN" b="1" dirty="0" smtClean="0"/>
              <a:t>, float </a:t>
            </a:r>
            <a:r>
              <a:rPr lang="en-US" altLang="zh-CN" b="1" dirty="0" err="1" smtClean="0"/>
              <a:t>px</a:t>
            </a:r>
            <a:r>
              <a:rPr lang="en-US" altLang="zh-CN" b="1" dirty="0" smtClean="0"/>
              <a:t>, float </a:t>
            </a:r>
            <a:r>
              <a:rPr lang="en-US" altLang="zh-CN" b="1" dirty="0" err="1" smtClean="0"/>
              <a:t>py</a:t>
            </a:r>
            <a:r>
              <a:rPr lang="en-US" altLang="zh-CN" b="1" dirty="0" smtClean="0"/>
              <a:t>)  // </a:t>
            </a:r>
            <a:r>
              <a:rPr lang="en-US" altLang="zh-CN" dirty="0" smtClean="0"/>
              <a:t>M' = M * K(</a:t>
            </a:r>
            <a:r>
              <a:rPr lang="en-US" altLang="zh-CN" dirty="0" err="1" smtClean="0"/>
              <a:t>kx</a:t>
            </a:r>
            <a:r>
              <a:rPr lang="en-US" altLang="zh-CN" dirty="0" smtClean="0"/>
              <a:t>, </a:t>
            </a:r>
            <a:r>
              <a:rPr lang="en-US" altLang="zh-CN" dirty="0" err="1" smtClean="0"/>
              <a:t>ky</a:t>
            </a:r>
            <a:r>
              <a:rPr lang="en-US" altLang="zh-CN" dirty="0" smtClean="0"/>
              <a:t>, </a:t>
            </a:r>
            <a:r>
              <a:rPr lang="en-US" altLang="zh-CN" dirty="0" err="1" smtClean="0"/>
              <a:t>px</a:t>
            </a:r>
            <a:r>
              <a:rPr lang="en-US" altLang="zh-CN" dirty="0" smtClean="0"/>
              <a:t>, </a:t>
            </a:r>
            <a:r>
              <a:rPr lang="en-US" altLang="zh-CN" dirty="0" err="1" smtClean="0"/>
              <a:t>py</a:t>
            </a:r>
            <a:r>
              <a:rPr lang="en-US" altLang="zh-CN" dirty="0" smtClean="0"/>
              <a:t>)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en-US" altLang="zh-CN" dirty="0" smtClean="0"/>
              <a:t>pre</a:t>
            </a:r>
            <a:r>
              <a:rPr lang="zh-CN" altLang="en-US" dirty="0" smtClean="0"/>
              <a:t>方法表示矩阵前乘，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zh-CN" altLang="en-US" dirty="0" smtClean="0"/>
              <a:t>例如：变换矩阵为</a:t>
            </a:r>
            <a:r>
              <a:rPr lang="en-US" altLang="zh-CN" dirty="0" smtClean="0"/>
              <a:t>A</a:t>
            </a:r>
            <a:r>
              <a:rPr lang="zh-CN" altLang="en-US" dirty="0" smtClean="0"/>
              <a:t>，原始矩阵为</a:t>
            </a:r>
            <a:r>
              <a:rPr lang="en-US" altLang="zh-CN" dirty="0" smtClean="0"/>
              <a:t>B</a:t>
            </a:r>
            <a:r>
              <a:rPr lang="zh-CN" altLang="en-US" dirty="0" smtClean="0"/>
              <a:t>，</a:t>
            </a:r>
            <a:r>
              <a:rPr lang="en-US" altLang="zh-CN" dirty="0" smtClean="0"/>
              <a:t>pre</a:t>
            </a:r>
            <a:r>
              <a:rPr lang="zh-CN" altLang="en-US" dirty="0" smtClean="0"/>
              <a:t>方法的含义即是</a:t>
            </a:r>
            <a:r>
              <a:rPr lang="en-US" altLang="zh-CN" dirty="0" smtClean="0"/>
              <a:t>A*B </a:t>
            </a:r>
            <a:endParaRPr lang="en-US" altLang="zh-CN" dirty="0" smtClean="0"/>
          </a:p>
        </p:txBody>
      </p:sp>
    </p:spTree>
    <p:custDataLst>
      <p:tags r:id="rId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990" y="370840"/>
            <a:ext cx="4201795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en-US" altLang="zh-CN" sz="2660" b="1" dirty="0" smtClean="0">
                <a:sym typeface="+mn-ea"/>
              </a:rPr>
              <a:t>Canvas</a:t>
            </a:r>
            <a:r>
              <a:rPr lang="zh-CN" altLang="en-US" sz="2660" b="1" dirty="0" smtClean="0">
                <a:sym typeface="+mn-ea"/>
              </a:rPr>
              <a:t>矩阵操作</a:t>
            </a:r>
            <a:endParaRPr lang="zh-CN" altLang="en-US" sz="266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37845" y="779780"/>
            <a:ext cx="1199515" cy="76200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pic>
        <p:nvPicPr>
          <p:cNvPr id="2" name="图片 1" descr="1K)S`VRD~7`84T{6{(T(B1R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845" y="942975"/>
            <a:ext cx="8734425" cy="550545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990" y="370840"/>
            <a:ext cx="4201795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en-US" altLang="zh-CN" sz="2660" b="1" dirty="0" smtClean="0">
                <a:sym typeface="+mn-ea"/>
              </a:rPr>
              <a:t>Canvas</a:t>
            </a:r>
            <a:r>
              <a:rPr lang="zh-CN" altLang="en-US" sz="2660" b="1" dirty="0" smtClean="0">
                <a:sym typeface="+mn-ea"/>
              </a:rPr>
              <a:t>矩阵操作</a:t>
            </a:r>
            <a:endParaRPr lang="zh-CN" altLang="en-US" sz="266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37845" y="779780"/>
            <a:ext cx="1199515" cy="76200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pic>
        <p:nvPicPr>
          <p:cNvPr id="2" name="图片 1" descr="K{O)~SN6(~J[{$[J]Y{QS2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845" y="1143000"/>
            <a:ext cx="8534400" cy="457200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990" y="370840"/>
            <a:ext cx="4201795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en-US" altLang="zh-CN" sz="2660" b="1" dirty="0" smtClean="0">
                <a:sym typeface="+mn-ea"/>
              </a:rPr>
              <a:t>Canvas</a:t>
            </a:r>
            <a:r>
              <a:rPr lang="zh-CN" altLang="en-US" sz="2660" b="1" dirty="0" smtClean="0">
                <a:sym typeface="+mn-ea"/>
              </a:rPr>
              <a:t>矩阵操作</a:t>
            </a:r>
            <a:endParaRPr lang="zh-CN" altLang="en-US" sz="266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37845" y="779780"/>
            <a:ext cx="1199515" cy="76200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cxnSp>
        <p:nvCxnSpPr>
          <p:cNvPr id="12" name="直线连接符 11"/>
          <p:cNvCxnSpPr/>
          <p:nvPr/>
        </p:nvCxnSpPr>
        <p:spPr>
          <a:xfrm>
            <a:off x="605878" y="1371599"/>
            <a:ext cx="8446597" cy="0"/>
          </a:xfrm>
          <a:prstGeom prst="line">
            <a:avLst/>
          </a:prstGeom>
          <a:ln w="3175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图片 12" descr="device-2015-05-20-111653.png"/>
          <p:cNvPicPr>
            <a:picLocks noChangeAspect="1"/>
          </p:cNvPicPr>
          <p:nvPr/>
        </p:nvPicPr>
        <p:blipFill>
          <a:blip r:embed="rId3"/>
          <a:srcRect r="30161" b="65618"/>
          <a:stretch>
            <a:fillRect/>
          </a:stretch>
        </p:blipFill>
        <p:spPr>
          <a:xfrm>
            <a:off x="6634040" y="3552883"/>
            <a:ext cx="2020595" cy="1768417"/>
          </a:xfrm>
          <a:prstGeom prst="rect">
            <a:avLst/>
          </a:prstGeom>
        </p:spPr>
      </p:pic>
      <p:pic>
        <p:nvPicPr>
          <p:cNvPr id="14" name="图片 13" descr="device-2015-05-20-112123.png"/>
          <p:cNvPicPr>
            <a:picLocks noChangeAspect="1"/>
          </p:cNvPicPr>
          <p:nvPr/>
        </p:nvPicPr>
        <p:blipFill>
          <a:blip r:embed="rId4"/>
          <a:srcRect r="30523" b="60682"/>
          <a:stretch>
            <a:fillRect/>
          </a:stretch>
        </p:blipFill>
        <p:spPr>
          <a:xfrm>
            <a:off x="6644515" y="1371599"/>
            <a:ext cx="2010120" cy="2022304"/>
          </a:xfrm>
          <a:prstGeom prst="rect">
            <a:avLst/>
          </a:prstGeom>
        </p:spPr>
      </p:pic>
      <p:pic>
        <p:nvPicPr>
          <p:cNvPr id="2" name="图片 1" descr="M@B5UVCUC7T26JF2N0D2W)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625" y="1520825"/>
            <a:ext cx="5505450" cy="1724025"/>
          </a:xfrm>
          <a:prstGeom prst="rect">
            <a:avLst/>
          </a:prstGeom>
        </p:spPr>
      </p:pic>
      <p:pic>
        <p:nvPicPr>
          <p:cNvPr id="3" name="图片 2" descr="BEN9OFM]{9Z4[}OYDKM4O]P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8625" y="3635375"/>
            <a:ext cx="5867400" cy="1685925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990" y="370840"/>
            <a:ext cx="4201795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en-US" altLang="zh-CN" sz="2660" b="1" dirty="0" smtClean="0">
                <a:sym typeface="+mn-ea"/>
              </a:rPr>
              <a:t>Canvas</a:t>
            </a:r>
            <a:r>
              <a:rPr lang="zh-CN" altLang="en-US" sz="2660" b="1" dirty="0" smtClean="0">
                <a:sym typeface="+mn-ea"/>
              </a:rPr>
              <a:t>矩阵操作</a:t>
            </a:r>
            <a:endParaRPr lang="zh-CN" altLang="en-US" sz="266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37845" y="779780"/>
            <a:ext cx="1199515" cy="76200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cxnSp>
        <p:nvCxnSpPr>
          <p:cNvPr id="12" name="直线连接符 11"/>
          <p:cNvCxnSpPr/>
          <p:nvPr/>
        </p:nvCxnSpPr>
        <p:spPr>
          <a:xfrm>
            <a:off x="910678" y="1209674"/>
            <a:ext cx="8446597" cy="0"/>
          </a:xfrm>
          <a:prstGeom prst="line">
            <a:avLst/>
          </a:prstGeom>
          <a:ln w="3175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3" name="Text Box 19"/>
          <p:cNvSpPr txBox="1">
            <a:spLocks noChangeArrowheads="1"/>
          </p:cNvSpPr>
          <p:nvPr/>
        </p:nvSpPr>
        <p:spPr bwMode="gray">
          <a:xfrm>
            <a:off x="1784350" y="5159375"/>
            <a:ext cx="1627187" cy="579438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zh-CN" altLang="en-US" sz="3200" b="1" dirty="0" smtClean="0">
                <a:solidFill>
                  <a:srgbClr val="FFFFFF"/>
                </a:solidFill>
              </a:rPr>
              <a:t>上半年</a:t>
            </a:r>
            <a:endParaRPr lang="en-US" altLang="zh-CN" sz="3200" b="1" dirty="0">
              <a:solidFill>
                <a:srgbClr val="FFFFFF"/>
              </a:solidFill>
            </a:endParaRPr>
          </a:p>
        </p:txBody>
      </p:sp>
      <p:pic>
        <p:nvPicPr>
          <p:cNvPr id="13" name="图片 12" descr="device-2015-05-20-100252.png"/>
          <p:cNvPicPr>
            <a:picLocks noChangeAspect="1"/>
          </p:cNvPicPr>
          <p:nvPr/>
        </p:nvPicPr>
        <p:blipFill>
          <a:blip r:embed="rId3"/>
          <a:srcRect r="50036" b="49888"/>
          <a:stretch>
            <a:fillRect/>
          </a:stretch>
        </p:blipFill>
        <p:spPr>
          <a:xfrm>
            <a:off x="634645" y="1252804"/>
            <a:ext cx="1445579" cy="2577502"/>
          </a:xfrm>
          <a:prstGeom prst="rect">
            <a:avLst/>
          </a:prstGeom>
        </p:spPr>
      </p:pic>
      <p:pic>
        <p:nvPicPr>
          <p:cNvPr id="14" name="图片 13" descr="device-2015-05-20-104030.png"/>
          <p:cNvPicPr>
            <a:picLocks noChangeAspect="1"/>
          </p:cNvPicPr>
          <p:nvPr/>
        </p:nvPicPr>
        <p:blipFill>
          <a:blip r:embed="rId4"/>
          <a:srcRect r="49112" b="48804"/>
          <a:stretch>
            <a:fillRect/>
          </a:stretch>
        </p:blipFill>
        <p:spPr>
          <a:xfrm>
            <a:off x="2195180" y="1231550"/>
            <a:ext cx="1472304" cy="2633260"/>
          </a:xfrm>
          <a:prstGeom prst="rect">
            <a:avLst/>
          </a:prstGeom>
        </p:spPr>
      </p:pic>
      <p:pic>
        <p:nvPicPr>
          <p:cNvPr id="15" name="图片 14" descr="device-2015-05-20-104931.png"/>
          <p:cNvPicPr>
            <a:picLocks noChangeAspect="1"/>
          </p:cNvPicPr>
          <p:nvPr/>
        </p:nvPicPr>
        <p:blipFill>
          <a:blip r:embed="rId5"/>
          <a:srcRect r="4387" b="42844"/>
          <a:stretch>
            <a:fillRect/>
          </a:stretch>
        </p:blipFill>
        <p:spPr>
          <a:xfrm>
            <a:off x="3701988" y="1231550"/>
            <a:ext cx="2766283" cy="2939813"/>
          </a:xfrm>
          <a:prstGeom prst="rect">
            <a:avLst/>
          </a:prstGeom>
        </p:spPr>
      </p:pic>
      <p:pic>
        <p:nvPicPr>
          <p:cNvPr id="17" name="图片 16" descr="device-2015-05-20-110003.png"/>
          <p:cNvPicPr>
            <a:picLocks noChangeAspect="1"/>
          </p:cNvPicPr>
          <p:nvPr/>
        </p:nvPicPr>
        <p:blipFill>
          <a:blip r:embed="rId6"/>
          <a:srcRect b="35890"/>
          <a:stretch>
            <a:fillRect/>
          </a:stretch>
        </p:blipFill>
        <p:spPr>
          <a:xfrm>
            <a:off x="6541690" y="1209674"/>
            <a:ext cx="2893219" cy="3297498"/>
          </a:xfrm>
          <a:prstGeom prst="rect">
            <a:avLst/>
          </a:prstGeom>
        </p:spPr>
      </p:pic>
      <p:pic>
        <p:nvPicPr>
          <p:cNvPr id="2" name="图片 1" descr="O)LN$WYX[4DDK28[P93V{FF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4365" y="4004945"/>
            <a:ext cx="7486650" cy="2752725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990" y="370840"/>
            <a:ext cx="4201795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kumimoji="1" lang="en-US" altLang="zh-CN" sz="266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Post</a:t>
            </a:r>
            <a:r>
              <a:rPr kumimoji="1" lang="zh-CN" altLang="en-US" sz="266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与</a:t>
            </a:r>
            <a:r>
              <a:rPr kumimoji="1" lang="en-US" altLang="zh-CN" sz="266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pre</a:t>
            </a:r>
            <a:r>
              <a:rPr kumimoji="1" lang="zh-CN" altLang="en-US" sz="266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方法比较</a:t>
            </a:r>
            <a:endParaRPr lang="zh-CN" altLang="en-US" sz="266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37845" y="779780"/>
            <a:ext cx="1199515" cy="76200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cxnSp>
        <p:nvCxnSpPr>
          <p:cNvPr id="12" name="直线连接符 11"/>
          <p:cNvCxnSpPr/>
          <p:nvPr/>
        </p:nvCxnSpPr>
        <p:spPr>
          <a:xfrm>
            <a:off x="796378" y="1323974"/>
            <a:ext cx="8446597" cy="0"/>
          </a:xfrm>
          <a:prstGeom prst="line">
            <a:avLst/>
          </a:prstGeom>
          <a:ln w="3175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642708" y="3175095"/>
            <a:ext cx="2196088" cy="507831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50000"/>
              </a:lnSpc>
            </a:pPr>
            <a:r>
              <a:rPr lang="en-US" altLang="zh-CN" dirty="0" smtClean="0"/>
              <a:t>V’ =( T  </a:t>
            </a:r>
            <a:r>
              <a:rPr lang="zh-CN" altLang="en-US" dirty="0" smtClean="0"/>
              <a:t>*  </a:t>
            </a:r>
            <a:r>
              <a:rPr lang="en-US" altLang="zh-CN" dirty="0" smtClean="0"/>
              <a:t>(R  </a:t>
            </a:r>
            <a:r>
              <a:rPr lang="zh-CN" altLang="en-US" dirty="0" smtClean="0"/>
              <a:t>* </a:t>
            </a:r>
            <a:r>
              <a:rPr lang="en-US" altLang="zh-CN" dirty="0" smtClean="0"/>
              <a:t>I))</a:t>
            </a:r>
            <a:r>
              <a:rPr lang="zh-CN" altLang="en-US" dirty="0" smtClean="0"/>
              <a:t> </a:t>
            </a:r>
            <a:r>
              <a:rPr lang="en-US" altLang="zh-CN" dirty="0" smtClean="0"/>
              <a:t>V</a:t>
            </a:r>
            <a:endParaRPr lang="zh-CN" altLang="en-US" dirty="0" smtClean="0"/>
          </a:p>
        </p:txBody>
      </p:sp>
      <p:sp>
        <p:nvSpPr>
          <p:cNvPr id="9" name="矩形 8"/>
          <p:cNvSpPr/>
          <p:nvPr/>
        </p:nvSpPr>
        <p:spPr>
          <a:xfrm>
            <a:off x="642927" y="5444837"/>
            <a:ext cx="1857753" cy="507831"/>
          </a:xfrm>
          <a:prstGeom prst="rect">
            <a:avLst/>
          </a:prstGeom>
        </p:spPr>
        <p:txBody>
          <a:bodyPr wrap="none">
            <a:spAutoFit/>
          </a:bodyPr>
          <a:p>
            <a:pPr>
              <a:lnSpc>
                <a:spcPct val="150000"/>
              </a:lnSpc>
            </a:pPr>
            <a:r>
              <a:rPr lang="en-US" altLang="zh-CN" dirty="0" smtClean="0"/>
              <a:t>V’ =(</a:t>
            </a:r>
            <a:r>
              <a:rPr lang="zh-CN" altLang="en-US" dirty="0" smtClean="0"/>
              <a:t> </a:t>
            </a:r>
            <a:r>
              <a:rPr lang="en-US" altLang="zh-CN" dirty="0" smtClean="0"/>
              <a:t>(</a:t>
            </a:r>
            <a:r>
              <a:rPr lang="zh-CN" altLang="en-US" dirty="0" smtClean="0"/>
              <a:t> </a:t>
            </a:r>
            <a:r>
              <a:rPr lang="en-US" altLang="zh-CN" dirty="0" smtClean="0"/>
              <a:t>I * T) * R)</a:t>
            </a:r>
            <a:r>
              <a:rPr lang="zh-CN" altLang="en-US" dirty="0" smtClean="0"/>
              <a:t> </a:t>
            </a:r>
            <a:r>
              <a:rPr lang="en-US" altLang="zh-CN" dirty="0" smtClean="0"/>
              <a:t>V</a:t>
            </a:r>
            <a:endParaRPr lang="zh-CN" altLang="en-US" dirty="0"/>
          </a:p>
        </p:txBody>
      </p:sp>
      <p:pic>
        <p:nvPicPr>
          <p:cNvPr id="15" name="图片 14" descr="device-2015-05-20-094717.png"/>
          <p:cNvPicPr>
            <a:picLocks noChangeAspect="1"/>
          </p:cNvPicPr>
          <p:nvPr/>
        </p:nvPicPr>
        <p:blipFill>
          <a:blip r:embed="rId3"/>
          <a:srcRect r="40838" b="59411"/>
          <a:stretch>
            <a:fillRect/>
          </a:stretch>
        </p:blipFill>
        <p:spPr>
          <a:xfrm>
            <a:off x="6547739" y="1529751"/>
            <a:ext cx="2551806" cy="3112340"/>
          </a:xfrm>
          <a:prstGeom prst="rect">
            <a:avLst/>
          </a:prstGeom>
        </p:spPr>
      </p:pic>
      <p:pic>
        <p:nvPicPr>
          <p:cNvPr id="2" name="图片 1" descr="F)$F_)U7`S])H405CJHK0KU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620" y="1431925"/>
            <a:ext cx="5362575" cy="1743075"/>
          </a:xfrm>
          <a:prstGeom prst="rect">
            <a:avLst/>
          </a:prstGeom>
        </p:spPr>
      </p:pic>
      <p:pic>
        <p:nvPicPr>
          <p:cNvPr id="3" name="图片 2" descr="2]4JL%0H`2BL_VXK9}F4O@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620" y="3683000"/>
            <a:ext cx="6000750" cy="1762125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990" y="370840"/>
            <a:ext cx="4201795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0" dirty="0" smtClean="0">
                <a:sym typeface="+mn-ea"/>
              </a:rPr>
              <a:t>矩阵公式</a:t>
            </a:r>
            <a:endParaRPr lang="zh-CN" altLang="en-US" sz="2660" dirty="0" smtClean="0">
              <a:sym typeface="+mn-ea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37845" y="779780"/>
            <a:ext cx="1199515" cy="76200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9" name="矩形 8"/>
          <p:cNvSpPr/>
          <p:nvPr/>
        </p:nvSpPr>
        <p:spPr>
          <a:xfrm>
            <a:off x="701128" y="1114424"/>
            <a:ext cx="8446598" cy="4247317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50000"/>
              </a:lnSpc>
            </a:pPr>
            <a:endParaRPr lang="en-US" altLang="zh-CN" b="1" dirty="0" smtClean="0"/>
          </a:p>
          <a:p>
            <a:pPr>
              <a:lnSpc>
                <a:spcPct val="150000"/>
              </a:lnSpc>
            </a:pPr>
            <a:r>
              <a:rPr lang="en-US" altLang="zh-CN" b="1" dirty="0" err="1" smtClean="0">
                <a:hlinkClick r:id="rId3"/>
              </a:rPr>
              <a:t>Matrix</a:t>
            </a:r>
            <a:r>
              <a:rPr lang="en-US" altLang="zh-CN" b="1" dirty="0" err="1" smtClean="0"/>
              <a:t>.postRotate</a:t>
            </a:r>
            <a:r>
              <a:rPr lang="en-US" altLang="zh-CN" b="1" dirty="0" smtClean="0"/>
              <a:t>(float degrees, float </a:t>
            </a:r>
            <a:r>
              <a:rPr lang="en-US" altLang="zh-CN" b="1" dirty="0" err="1" smtClean="0"/>
              <a:t>px</a:t>
            </a:r>
            <a:r>
              <a:rPr lang="en-US" altLang="zh-CN" b="1" dirty="0" smtClean="0"/>
              <a:t>, float </a:t>
            </a:r>
            <a:r>
              <a:rPr lang="en-US" altLang="zh-CN" b="1" dirty="0" err="1" smtClean="0"/>
              <a:t>py</a:t>
            </a:r>
            <a:r>
              <a:rPr lang="en-US" altLang="zh-CN" b="1" dirty="0" smtClean="0"/>
              <a:t>) //</a:t>
            </a:r>
            <a:r>
              <a:rPr lang="en-US" altLang="zh-CN" dirty="0" smtClean="0"/>
              <a:t> </a:t>
            </a:r>
            <a:r>
              <a:rPr lang="pt-BR" altLang="zh-CN" dirty="0" smtClean="0"/>
              <a:t>M' = R(degrees, px, py) * M</a:t>
            </a:r>
            <a:endParaRPr lang="pt-BR" altLang="zh-CN" dirty="0" smtClean="0"/>
          </a:p>
          <a:p>
            <a:pPr>
              <a:lnSpc>
                <a:spcPct val="150000"/>
              </a:lnSpc>
            </a:pPr>
            <a:r>
              <a:rPr lang="pt-BR" altLang="zh-CN" dirty="0" smtClean="0"/>
              <a:t>M' = </a:t>
            </a:r>
            <a:r>
              <a:rPr lang="en-US" altLang="zh-CN" dirty="0" smtClean="0"/>
              <a:t>T(</a:t>
            </a:r>
            <a:r>
              <a:rPr lang="en-US" altLang="zh-CN" dirty="0" err="1" smtClean="0"/>
              <a:t>px</a:t>
            </a:r>
            <a:r>
              <a:rPr lang="en-US" altLang="zh-CN" dirty="0" smtClean="0"/>
              <a:t>, </a:t>
            </a:r>
            <a:r>
              <a:rPr lang="en-US" altLang="zh-CN" dirty="0" err="1" smtClean="0"/>
              <a:t>py</a:t>
            </a:r>
            <a:r>
              <a:rPr lang="en-US" altLang="zh-CN" dirty="0" smtClean="0"/>
              <a:t>) </a:t>
            </a:r>
            <a:r>
              <a:rPr lang="pt-BR" altLang="zh-CN" dirty="0" smtClean="0"/>
              <a:t>R(degrees) </a:t>
            </a:r>
            <a:r>
              <a:rPr lang="en-US" altLang="zh-CN" dirty="0" smtClean="0"/>
              <a:t>T(-</a:t>
            </a:r>
            <a:r>
              <a:rPr lang="en-US" altLang="zh-CN" dirty="0" err="1" smtClean="0"/>
              <a:t>px</a:t>
            </a:r>
            <a:r>
              <a:rPr lang="en-US" altLang="zh-CN" dirty="0" smtClean="0"/>
              <a:t>, -</a:t>
            </a:r>
            <a:r>
              <a:rPr lang="en-US" altLang="zh-CN" dirty="0" err="1" smtClean="0"/>
              <a:t>py</a:t>
            </a:r>
            <a:r>
              <a:rPr lang="en-US" altLang="zh-CN" dirty="0" smtClean="0"/>
              <a:t>) </a:t>
            </a:r>
            <a:r>
              <a:rPr lang="pt-BR" altLang="zh-CN" dirty="0" smtClean="0"/>
              <a:t>* M</a:t>
            </a:r>
            <a:endParaRPr lang="pt-BR" altLang="zh-CN" dirty="0" smtClean="0"/>
          </a:p>
          <a:p>
            <a:pPr>
              <a:lnSpc>
                <a:spcPct val="150000"/>
              </a:lnSpc>
            </a:pPr>
            <a:r>
              <a:rPr lang="en-US" altLang="zh-CN" b="1" dirty="0" err="1" smtClean="0">
                <a:hlinkClick r:id="rId3"/>
              </a:rPr>
              <a:t>Matrix</a:t>
            </a:r>
            <a:r>
              <a:rPr lang="en-US" altLang="zh-CN" b="1" dirty="0" err="1" smtClean="0"/>
              <a:t>.postScale</a:t>
            </a:r>
            <a:r>
              <a:rPr lang="en-US" altLang="zh-CN" b="1" dirty="0" smtClean="0"/>
              <a:t>(float </a:t>
            </a:r>
            <a:r>
              <a:rPr lang="en-US" altLang="zh-CN" b="1" dirty="0" err="1" smtClean="0"/>
              <a:t>sx</a:t>
            </a:r>
            <a:r>
              <a:rPr lang="en-US" altLang="zh-CN" b="1" dirty="0" smtClean="0"/>
              <a:t>, float </a:t>
            </a:r>
            <a:r>
              <a:rPr lang="en-US" altLang="zh-CN" b="1" dirty="0" err="1" smtClean="0"/>
              <a:t>sy</a:t>
            </a:r>
            <a:r>
              <a:rPr lang="en-US" altLang="zh-CN" b="1" dirty="0" smtClean="0"/>
              <a:t>, float </a:t>
            </a:r>
            <a:r>
              <a:rPr lang="en-US" altLang="zh-CN" b="1" dirty="0" err="1" smtClean="0"/>
              <a:t>px</a:t>
            </a:r>
            <a:r>
              <a:rPr lang="en-US" altLang="zh-CN" b="1" dirty="0" smtClean="0"/>
              <a:t>, float </a:t>
            </a:r>
            <a:r>
              <a:rPr lang="en-US" altLang="zh-CN" b="1" dirty="0" err="1" smtClean="0"/>
              <a:t>py</a:t>
            </a:r>
            <a:r>
              <a:rPr lang="en-US" altLang="zh-CN" b="1" dirty="0" smtClean="0"/>
              <a:t>)  // </a:t>
            </a:r>
            <a:r>
              <a:rPr lang="pl-PL" altLang="zh-CN" dirty="0" smtClean="0"/>
              <a:t>M' = S(sx, sy, px, py) * M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pt-BR" altLang="zh-CN" dirty="0" smtClean="0"/>
              <a:t>M' = </a:t>
            </a:r>
            <a:r>
              <a:rPr lang="en-US" altLang="zh-CN" dirty="0" smtClean="0"/>
              <a:t>T(</a:t>
            </a:r>
            <a:r>
              <a:rPr lang="en-US" altLang="zh-CN" dirty="0" err="1" smtClean="0"/>
              <a:t>px</a:t>
            </a:r>
            <a:r>
              <a:rPr lang="en-US" altLang="zh-CN" dirty="0" smtClean="0"/>
              <a:t>, </a:t>
            </a:r>
            <a:r>
              <a:rPr lang="en-US" altLang="zh-CN" dirty="0" err="1" smtClean="0"/>
              <a:t>py</a:t>
            </a:r>
            <a:r>
              <a:rPr lang="en-US" altLang="zh-CN" dirty="0" smtClean="0"/>
              <a:t>) *</a:t>
            </a:r>
            <a:r>
              <a:rPr lang="pl-PL" altLang="zh-CN" dirty="0" smtClean="0"/>
              <a:t>S(sx, sy </a:t>
            </a:r>
            <a:r>
              <a:rPr lang="en-US" altLang="zh-CN" dirty="0" smtClean="0"/>
              <a:t>)*T(-</a:t>
            </a:r>
            <a:r>
              <a:rPr lang="en-US" altLang="zh-CN" dirty="0" err="1" smtClean="0"/>
              <a:t>px</a:t>
            </a:r>
            <a:r>
              <a:rPr lang="en-US" altLang="zh-CN" dirty="0" smtClean="0"/>
              <a:t>, -</a:t>
            </a:r>
            <a:r>
              <a:rPr lang="en-US" altLang="zh-CN" dirty="0" err="1" smtClean="0"/>
              <a:t>py</a:t>
            </a:r>
            <a:r>
              <a:rPr lang="en-US" altLang="zh-CN" dirty="0" smtClean="0"/>
              <a:t>) </a:t>
            </a:r>
            <a:r>
              <a:rPr lang="pt-BR" altLang="zh-CN" dirty="0" smtClean="0"/>
              <a:t>* M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en-US" altLang="zh-CN" b="1" dirty="0" err="1" smtClean="0">
                <a:hlinkClick r:id="rId3"/>
              </a:rPr>
              <a:t>Matrix</a:t>
            </a:r>
            <a:r>
              <a:rPr lang="en-US" altLang="zh-CN" b="1" dirty="0" err="1" smtClean="0"/>
              <a:t>.postSkew</a:t>
            </a:r>
            <a:r>
              <a:rPr lang="en-US" altLang="zh-CN" b="1" dirty="0" smtClean="0"/>
              <a:t>(float </a:t>
            </a:r>
            <a:r>
              <a:rPr lang="en-US" altLang="zh-CN" b="1" dirty="0" err="1" smtClean="0"/>
              <a:t>kx</a:t>
            </a:r>
            <a:r>
              <a:rPr lang="en-US" altLang="zh-CN" b="1" dirty="0" smtClean="0"/>
              <a:t>, float </a:t>
            </a:r>
            <a:r>
              <a:rPr lang="en-US" altLang="zh-CN" b="1" dirty="0" err="1" smtClean="0"/>
              <a:t>ky</a:t>
            </a:r>
            <a:r>
              <a:rPr lang="en-US" altLang="zh-CN" b="1" dirty="0" smtClean="0"/>
              <a:t>, float </a:t>
            </a:r>
            <a:r>
              <a:rPr lang="en-US" altLang="zh-CN" b="1" dirty="0" err="1" smtClean="0"/>
              <a:t>px</a:t>
            </a:r>
            <a:r>
              <a:rPr lang="en-US" altLang="zh-CN" b="1" dirty="0" smtClean="0"/>
              <a:t>, float </a:t>
            </a:r>
            <a:r>
              <a:rPr lang="en-US" altLang="zh-CN" b="1" dirty="0" err="1" smtClean="0"/>
              <a:t>py</a:t>
            </a:r>
            <a:r>
              <a:rPr lang="en-US" altLang="zh-CN" b="1" dirty="0" smtClean="0"/>
              <a:t>)  // </a:t>
            </a:r>
            <a:r>
              <a:rPr lang="en-US" altLang="zh-CN" dirty="0" smtClean="0"/>
              <a:t>M' = K(</a:t>
            </a:r>
            <a:r>
              <a:rPr lang="en-US" altLang="zh-CN" dirty="0" err="1" smtClean="0"/>
              <a:t>kx</a:t>
            </a:r>
            <a:r>
              <a:rPr lang="en-US" altLang="zh-CN" dirty="0" smtClean="0"/>
              <a:t>, </a:t>
            </a:r>
            <a:r>
              <a:rPr lang="en-US" altLang="zh-CN" dirty="0" err="1" smtClean="0"/>
              <a:t>ky</a:t>
            </a:r>
            <a:r>
              <a:rPr lang="en-US" altLang="zh-CN" dirty="0" smtClean="0"/>
              <a:t>, </a:t>
            </a:r>
            <a:r>
              <a:rPr lang="en-US" altLang="zh-CN" dirty="0" err="1" smtClean="0"/>
              <a:t>px</a:t>
            </a:r>
            <a:r>
              <a:rPr lang="en-US" altLang="zh-CN" dirty="0" smtClean="0"/>
              <a:t>, </a:t>
            </a:r>
            <a:r>
              <a:rPr lang="en-US" altLang="zh-CN" dirty="0" err="1" smtClean="0"/>
              <a:t>py</a:t>
            </a:r>
            <a:r>
              <a:rPr lang="en-US" altLang="zh-CN" dirty="0" smtClean="0"/>
              <a:t>) * M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pt-BR" altLang="zh-CN" dirty="0" smtClean="0"/>
              <a:t>M' = </a:t>
            </a:r>
            <a:r>
              <a:rPr lang="en-US" altLang="zh-CN" dirty="0" smtClean="0"/>
              <a:t>T(</a:t>
            </a:r>
            <a:r>
              <a:rPr lang="en-US" altLang="zh-CN" dirty="0" err="1" smtClean="0"/>
              <a:t>px</a:t>
            </a:r>
            <a:r>
              <a:rPr lang="en-US" altLang="zh-CN" dirty="0" smtClean="0"/>
              <a:t>, </a:t>
            </a:r>
            <a:r>
              <a:rPr lang="en-US" altLang="zh-CN" dirty="0" err="1" smtClean="0"/>
              <a:t>py</a:t>
            </a:r>
            <a:r>
              <a:rPr lang="en-US" altLang="zh-CN" dirty="0" smtClean="0"/>
              <a:t>) * K(</a:t>
            </a:r>
            <a:r>
              <a:rPr lang="en-US" altLang="zh-CN" dirty="0" err="1" smtClean="0"/>
              <a:t>kx</a:t>
            </a:r>
            <a:r>
              <a:rPr lang="en-US" altLang="zh-CN" dirty="0" smtClean="0"/>
              <a:t>, </a:t>
            </a:r>
            <a:r>
              <a:rPr lang="en-US" altLang="zh-CN" dirty="0" err="1" smtClean="0"/>
              <a:t>ky</a:t>
            </a:r>
            <a:r>
              <a:rPr lang="en-US" altLang="zh-CN" dirty="0" smtClean="0"/>
              <a:t> T(-</a:t>
            </a:r>
            <a:r>
              <a:rPr lang="en-US" altLang="zh-CN" dirty="0" err="1" smtClean="0"/>
              <a:t>px</a:t>
            </a:r>
            <a:r>
              <a:rPr lang="en-US" altLang="zh-CN" dirty="0" smtClean="0"/>
              <a:t>, -</a:t>
            </a:r>
            <a:r>
              <a:rPr lang="en-US" altLang="zh-CN" dirty="0" err="1" smtClean="0"/>
              <a:t>py</a:t>
            </a:r>
            <a:r>
              <a:rPr lang="en-US" altLang="zh-CN" dirty="0" smtClean="0"/>
              <a:t>) </a:t>
            </a:r>
            <a:r>
              <a:rPr lang="pt-BR" altLang="zh-CN" dirty="0" smtClean="0"/>
              <a:t>* M</a:t>
            </a:r>
            <a:endParaRPr lang="pt-BR" altLang="zh-CN" dirty="0" smtClean="0"/>
          </a:p>
          <a:p>
            <a:pPr>
              <a:lnSpc>
                <a:spcPct val="150000"/>
              </a:lnSpc>
            </a:pPr>
            <a:endParaRPr lang="en-US" altLang="zh-CN" dirty="0" smtClean="0"/>
          </a:p>
          <a:p>
            <a:pPr>
              <a:lnSpc>
                <a:spcPct val="150000"/>
              </a:lnSpc>
            </a:pPr>
            <a:endParaRPr lang="en-US" altLang="zh-CN" dirty="0" smtClean="0"/>
          </a:p>
          <a:p>
            <a:pPr>
              <a:lnSpc>
                <a:spcPct val="150000"/>
              </a:lnSpc>
            </a:pPr>
            <a:endParaRPr lang="en-US" altLang="zh-CN" dirty="0" smtClean="0"/>
          </a:p>
        </p:txBody>
      </p:sp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990" y="370840"/>
            <a:ext cx="4201795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0" dirty="0" smtClean="0">
                <a:sym typeface="+mn-ea"/>
              </a:rPr>
              <a:t>矩阵操作</a:t>
            </a:r>
            <a:endParaRPr lang="zh-CN" altLang="en-US" sz="2660" dirty="0" smtClean="0">
              <a:sym typeface="+mn-ea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37845" y="779780"/>
            <a:ext cx="1199515" cy="76200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cxnSp>
        <p:nvCxnSpPr>
          <p:cNvPr id="12" name="直线连接符 11"/>
          <p:cNvCxnSpPr/>
          <p:nvPr/>
        </p:nvCxnSpPr>
        <p:spPr>
          <a:xfrm>
            <a:off x="796378" y="1409699"/>
            <a:ext cx="8446597" cy="0"/>
          </a:xfrm>
          <a:prstGeom prst="line">
            <a:avLst/>
          </a:prstGeom>
          <a:ln w="3175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3" name="Text Box 19"/>
          <p:cNvSpPr txBox="1">
            <a:spLocks noChangeArrowheads="1"/>
          </p:cNvSpPr>
          <p:nvPr/>
        </p:nvSpPr>
        <p:spPr bwMode="gray">
          <a:xfrm>
            <a:off x="1670050" y="5359400"/>
            <a:ext cx="1627187" cy="579438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zh-CN" altLang="en-US" sz="3200" b="1" dirty="0" smtClean="0">
                <a:solidFill>
                  <a:srgbClr val="FFFFFF"/>
                </a:solidFill>
              </a:rPr>
              <a:t>上半年</a:t>
            </a:r>
            <a:endParaRPr lang="en-US" altLang="zh-CN" sz="3200" b="1" dirty="0">
              <a:solidFill>
                <a:srgbClr val="FFFFFF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796377" y="1250313"/>
            <a:ext cx="8446598" cy="4108817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50000"/>
              </a:lnSpc>
            </a:pPr>
            <a:r>
              <a:rPr lang="en-US" altLang="zh-CN" dirty="0" smtClean="0"/>
              <a:t>  </a:t>
            </a:r>
            <a:endParaRPr lang="en-US" altLang="zh-CN" b="1" dirty="0" smtClean="0"/>
          </a:p>
          <a:p>
            <a:br>
              <a:rPr lang="en-US" altLang="zh-CN" dirty="0" smtClean="0"/>
            </a:br>
            <a:endParaRPr lang="en-US" altLang="zh-CN" dirty="0" smtClean="0"/>
          </a:p>
          <a:p>
            <a:endParaRPr lang="en-US" altLang="zh-CN" b="1" dirty="0" smtClean="0"/>
          </a:p>
          <a:p>
            <a:br>
              <a:rPr lang="en-US" altLang="zh-CN" dirty="0" smtClean="0"/>
            </a:br>
            <a:endParaRPr lang="en-US" altLang="zh-CN" b="1" dirty="0" smtClean="0"/>
          </a:p>
          <a:p>
            <a:br>
              <a:rPr lang="en-US" altLang="zh-CN" dirty="0" smtClean="0"/>
            </a:br>
            <a:endParaRPr lang="en-US" altLang="zh-CN" b="1" dirty="0" smtClean="0"/>
          </a:p>
          <a:p>
            <a:br>
              <a:rPr lang="en-US" altLang="zh-CN" dirty="0" smtClean="0"/>
            </a:br>
            <a:endParaRPr lang="en-US" altLang="zh-CN" b="1" dirty="0" smtClean="0"/>
          </a:p>
          <a:p>
            <a:br>
              <a:rPr lang="en-US" altLang="zh-CN" dirty="0" smtClean="0"/>
            </a:br>
            <a:endParaRPr lang="en-US" altLang="zh-CN" b="1" dirty="0" smtClean="0"/>
          </a:p>
          <a:p>
            <a:br>
              <a:rPr lang="en-US" altLang="zh-CN" dirty="0" smtClean="0"/>
            </a:br>
            <a:endParaRPr lang="zh-CN" altLang="en-US" dirty="0"/>
          </a:p>
        </p:txBody>
      </p:sp>
      <p:pic>
        <p:nvPicPr>
          <p:cNvPr id="13" name="图片 12" descr="device-2015-05-22-093223.png"/>
          <p:cNvPicPr>
            <a:picLocks noChangeAspect="1"/>
          </p:cNvPicPr>
          <p:nvPr/>
        </p:nvPicPr>
        <p:blipFill>
          <a:blip r:embed="rId3"/>
          <a:srcRect r="26859" b="60622"/>
          <a:stretch>
            <a:fillRect/>
          </a:stretch>
        </p:blipFill>
        <p:spPr>
          <a:xfrm>
            <a:off x="3740121" y="1409698"/>
            <a:ext cx="2116119" cy="2025411"/>
          </a:xfrm>
          <a:prstGeom prst="rect">
            <a:avLst/>
          </a:prstGeom>
        </p:spPr>
      </p:pic>
      <p:pic>
        <p:nvPicPr>
          <p:cNvPr id="14" name="图片 13" descr="device-2015-05-22-093305.png"/>
          <p:cNvPicPr>
            <a:picLocks noChangeAspect="1"/>
          </p:cNvPicPr>
          <p:nvPr/>
        </p:nvPicPr>
        <p:blipFill>
          <a:blip r:embed="rId4"/>
          <a:srcRect b="35800"/>
          <a:stretch>
            <a:fillRect/>
          </a:stretch>
        </p:blipFill>
        <p:spPr>
          <a:xfrm>
            <a:off x="6349756" y="1409699"/>
            <a:ext cx="2893219" cy="3302122"/>
          </a:xfrm>
          <a:prstGeom prst="rect">
            <a:avLst/>
          </a:prstGeom>
        </p:spPr>
      </p:pic>
      <p:pic>
        <p:nvPicPr>
          <p:cNvPr id="15" name="图片 14" descr="device-2015-05-22-093452.png"/>
          <p:cNvPicPr>
            <a:picLocks noChangeAspect="1"/>
          </p:cNvPicPr>
          <p:nvPr/>
        </p:nvPicPr>
        <p:blipFill>
          <a:blip r:embed="rId5"/>
          <a:srcRect r="26779" b="60622"/>
          <a:stretch>
            <a:fillRect/>
          </a:stretch>
        </p:blipFill>
        <p:spPr>
          <a:xfrm>
            <a:off x="1178784" y="1409698"/>
            <a:ext cx="2118453" cy="2025411"/>
          </a:xfrm>
          <a:prstGeom prst="rect">
            <a:avLst/>
          </a:prstGeom>
        </p:spPr>
      </p:pic>
      <p:pic>
        <p:nvPicPr>
          <p:cNvPr id="2" name="图片 1" descr="S9N{H_BY30C7R772NI80ZOL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7285" y="3435350"/>
            <a:ext cx="5743575" cy="3752850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445941" y="2402996"/>
            <a:ext cx="5299849" cy="830997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4800" b="1" dirty="0" smtClean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自定义</a:t>
            </a:r>
            <a:r>
              <a:rPr lang="en-US" altLang="zh-CN" sz="4800" b="1" dirty="0" smtClean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view</a:t>
            </a:r>
            <a:r>
              <a:rPr lang="zh-CN" altLang="en-US" sz="4800" b="1" dirty="0" smtClean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的开发</a:t>
            </a:r>
            <a:endParaRPr lang="zh-CN" altLang="en-US" sz="4800" dirty="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3403396" y="2688746"/>
            <a:ext cx="5384807" cy="830997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en-US" altLang="zh-CN" sz="4800" b="1" dirty="0" smtClean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View</a:t>
            </a:r>
            <a:r>
              <a:rPr lang="zh-CN" altLang="en-US" sz="4800" b="1" dirty="0" smtClean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中的矩阵原理</a:t>
            </a:r>
            <a:endParaRPr lang="zh-CN" altLang="en-US" sz="4800" dirty="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990" y="370840"/>
            <a:ext cx="4201795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kumimoji="1" lang="en-US" altLang="zh-CN" sz="266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4</a:t>
            </a:r>
            <a:r>
              <a:rPr kumimoji="1" lang="zh-CN" altLang="en-US" sz="266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*</a:t>
            </a:r>
            <a:r>
              <a:rPr kumimoji="1" lang="en-US" altLang="zh-CN" sz="266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4</a:t>
            </a:r>
            <a:r>
              <a:rPr kumimoji="1" lang="zh-CN" altLang="en-US" sz="266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矩阵的定义</a:t>
            </a:r>
            <a:endParaRPr lang="zh-CN" altLang="en-US" sz="266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37845" y="779780"/>
            <a:ext cx="1199515" cy="76200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graphicFrame>
        <p:nvGraphicFramePr>
          <p:cNvPr id="9" name="表格 8"/>
          <p:cNvGraphicFramePr>
            <a:graphicFrameLocks noGrp="1"/>
          </p:cNvGraphicFramePr>
          <p:nvPr/>
        </p:nvGraphicFramePr>
        <p:xfrm>
          <a:off x="1076325" y="1828800"/>
          <a:ext cx="9354820" cy="36550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38705"/>
                <a:gridCol w="2338705"/>
                <a:gridCol w="2338705"/>
                <a:gridCol w="2338705"/>
              </a:tblGrid>
              <a:tr h="913765">
                <a:tc>
                  <a:txBody>
                    <a:bodyPr/>
                    <a:p>
                      <a:pPr algn="ctr"/>
                      <a:r>
                        <a:rPr kumimoji="0" lang="zh-CN" altLang="zh-CN" sz="18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m[offset + 0] 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p>
                      <a:pPr algn="ctr"/>
                      <a:r>
                        <a:rPr kumimoji="0" lang="zh-CN" altLang="zh-CN" sz="18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m[offset + 4] 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p>
                      <a:pPr algn="ctr"/>
                      <a:r>
                        <a:rPr kumimoji="0" lang="zh-CN" altLang="zh-CN" sz="18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m[offset + 8] 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p>
                      <a:pPr algn="ctr"/>
                      <a:r>
                        <a:rPr kumimoji="0" lang="zh-CN" altLang="zh-CN" sz="18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m[offset + 12]</a:t>
                      </a:r>
                      <a:endParaRPr lang="zh-CN" altLang="en-US" dirty="0"/>
                    </a:p>
                  </a:txBody>
                  <a:tcPr/>
                </a:tc>
              </a:tr>
              <a:tr h="913765">
                <a:tc>
                  <a:txBody>
                    <a:bodyPr/>
                    <a:p>
                      <a:pPr algn="ctr"/>
                      <a:r>
                        <a:rPr kumimoji="0" lang="zh-CN" altLang="zh-CN" sz="18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m[offset + 1] 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p>
                      <a:pPr algn="ctr"/>
                      <a:r>
                        <a:rPr kumimoji="0" lang="zh-CN" altLang="zh-CN" sz="18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m[offset + 5] 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p>
                      <a:pPr algn="ctr"/>
                      <a:r>
                        <a:rPr kumimoji="0" lang="zh-CN" altLang="zh-CN" sz="18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m[offset + 9] 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zh-CN" altLang="zh-CN" sz="18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m[offset + 13]</a:t>
                      </a:r>
                      <a:endParaRPr kumimoji="0" lang="en-US" altLang="zh-CN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Unicode MS" panose="020B0604020202020204" charset="-122"/>
                        <a:ea typeface="宋体" panose="02010600030101010101" pitchFamily="2" charset="-122"/>
                        <a:cs typeface="Courier New" panose="02070309020205020404" pitchFamily="49" charset="0"/>
                      </a:endParaRPr>
                    </a:p>
                  </a:txBody>
                  <a:tcPr/>
                </a:tc>
              </a:tr>
              <a:tr h="913765">
                <a:tc>
                  <a:txBody>
                    <a:bodyPr/>
                    <a:p>
                      <a:pPr algn="ctr"/>
                      <a:r>
                        <a:rPr kumimoji="0" lang="zh-CN" altLang="zh-CN" sz="18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m[offset + 2] 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p>
                      <a:pPr algn="ctr"/>
                      <a:r>
                        <a:rPr kumimoji="0" lang="zh-CN" altLang="zh-CN" sz="18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m[offset + 6] 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p>
                      <a:pPr algn="ctr"/>
                      <a:r>
                        <a:rPr kumimoji="0" lang="zh-CN" altLang="zh-CN" sz="18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m[offset + 10] 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zh-CN" altLang="zh-CN" sz="18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m[offset + 14]</a:t>
                      </a:r>
                      <a:endParaRPr kumimoji="0" lang="en-US" altLang="zh-CN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Unicode MS" panose="020B0604020202020204" charset="-122"/>
                        <a:ea typeface="宋体" panose="02010600030101010101" pitchFamily="2" charset="-122"/>
                        <a:cs typeface="Courier New" panose="02070309020205020404" pitchFamily="49" charset="0"/>
                      </a:endParaRPr>
                    </a:p>
                  </a:txBody>
                  <a:tcPr/>
                </a:tc>
              </a:tr>
              <a:tr h="913765">
                <a:tc>
                  <a:txBody>
                    <a:bodyPr/>
                    <a:p>
                      <a:pPr algn="ctr"/>
                      <a:r>
                        <a:rPr kumimoji="0" lang="zh-CN" altLang="zh-CN" sz="18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m[offset + 3] 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p>
                      <a:pPr algn="ctr"/>
                      <a:r>
                        <a:rPr kumimoji="0" lang="zh-CN" altLang="zh-CN" sz="18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m[offset + 7] 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p>
                      <a:pPr algn="ctr"/>
                      <a:r>
                        <a:rPr kumimoji="0" lang="zh-CN" altLang="zh-CN" sz="18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m[offset + 11] 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zh-CN" altLang="zh-CN" sz="18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m[offset + 15]</a:t>
                      </a:r>
                      <a:endParaRPr kumimoji="0" lang="zh-CN" altLang="zh-CN" sz="4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990" y="370840"/>
            <a:ext cx="4201795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kumimoji="1" lang="en-US" altLang="zh-CN" sz="266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View</a:t>
            </a:r>
            <a:r>
              <a:rPr kumimoji="1" lang="zh-CN" altLang="en-US" sz="266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矩阵的原理</a:t>
            </a:r>
            <a:endParaRPr lang="zh-CN" altLang="en-US" sz="266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37845" y="779780"/>
            <a:ext cx="1199515" cy="76200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graphicFrame>
        <p:nvGraphicFramePr>
          <p:cNvPr id="9" name="表格 8"/>
          <p:cNvGraphicFramePr>
            <a:graphicFrameLocks noGrp="1"/>
          </p:cNvGraphicFramePr>
          <p:nvPr/>
        </p:nvGraphicFramePr>
        <p:xfrm>
          <a:off x="753110" y="1283335"/>
          <a:ext cx="3622675" cy="18415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52780"/>
                <a:gridCol w="652780"/>
                <a:gridCol w="652780"/>
                <a:gridCol w="1664335"/>
              </a:tblGrid>
              <a:tr h="460375">
                <a:tc>
                  <a:txBody>
                    <a:bodyPr/>
                    <a:p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 anchor="ctr" anchorCtr="1"/>
                </a:tc>
                <a:tc>
                  <a:txBody>
                    <a:bodyPr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 anchorCtr="1"/>
                </a:tc>
                <a:tc>
                  <a:txBody>
                    <a:bodyPr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 anchorCtr="1"/>
                </a:tc>
                <a:tc>
                  <a:txBody>
                    <a:bodyPr/>
                    <a:p>
                      <a:r>
                        <a:rPr lang="en-US" altLang="zh-CN" dirty="0" smtClean="0"/>
                        <a:t>x</a:t>
                      </a:r>
                      <a:endParaRPr lang="zh-CN" altLang="en-US" dirty="0"/>
                    </a:p>
                  </a:txBody>
                  <a:tcPr anchor="ctr" anchorCtr="1"/>
                </a:tc>
              </a:tr>
              <a:tr h="460375">
                <a:tc>
                  <a:txBody>
                    <a:bodyPr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 anchorCtr="1"/>
                </a:tc>
                <a:tc>
                  <a:txBody>
                    <a:bodyPr/>
                    <a:p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 anchor="ctr" anchorCtr="1"/>
                </a:tc>
                <a:tc>
                  <a:txBody>
                    <a:bodyPr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 anchorCtr="1"/>
                </a:tc>
                <a:tc>
                  <a:txBody>
                    <a:bodyPr/>
                    <a:p>
                      <a:r>
                        <a:rPr lang="en-US" altLang="zh-CN" dirty="0" smtClean="0"/>
                        <a:t>y</a:t>
                      </a:r>
                      <a:endParaRPr lang="zh-CN" altLang="en-US" dirty="0"/>
                    </a:p>
                  </a:txBody>
                  <a:tcPr anchor="ctr" anchorCtr="1"/>
                </a:tc>
              </a:tr>
              <a:tr h="460375">
                <a:tc>
                  <a:txBody>
                    <a:bodyPr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 anchorCtr="1"/>
                </a:tc>
                <a:tc>
                  <a:txBody>
                    <a:bodyPr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 anchorCtr="1"/>
                </a:tc>
                <a:tc>
                  <a:txBody>
                    <a:bodyPr/>
                    <a:p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 anchor="ctr" anchorCtr="1"/>
                </a:tc>
                <a:tc>
                  <a:txBody>
                    <a:bodyPr/>
                    <a:p>
                      <a:r>
                        <a:rPr lang="en-US" altLang="zh-CN" dirty="0" smtClean="0"/>
                        <a:t>z</a:t>
                      </a:r>
                      <a:endParaRPr lang="zh-CN" altLang="en-US" dirty="0"/>
                    </a:p>
                  </a:txBody>
                  <a:tcPr anchor="ctr" anchorCtr="1"/>
                </a:tc>
              </a:tr>
              <a:tr h="460375">
                <a:tc>
                  <a:txBody>
                    <a:bodyPr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 anchorCtr="1"/>
                </a:tc>
                <a:tc>
                  <a:txBody>
                    <a:bodyPr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 anchorCtr="1"/>
                </a:tc>
                <a:tc>
                  <a:txBody>
                    <a:bodyPr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 anchorCtr="1"/>
                </a:tc>
                <a:tc>
                  <a:txBody>
                    <a:bodyPr/>
                    <a:p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 anchor="ctr" anchorCtr="1"/>
                </a:tc>
              </a:tr>
            </a:tbl>
          </a:graphicData>
        </a:graphic>
      </p:graphicFrame>
      <p:pic>
        <p:nvPicPr>
          <p:cNvPr id="17409" name="Picture 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7845" y="3220085"/>
            <a:ext cx="10726420" cy="18300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990" y="370840"/>
            <a:ext cx="4201795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kumimoji="1" lang="en-US" altLang="zh-CN" sz="266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View</a:t>
            </a:r>
            <a:r>
              <a:rPr kumimoji="1" lang="zh-CN" altLang="en-US" sz="266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矩阵的原理</a:t>
            </a:r>
            <a:endParaRPr lang="zh-CN" altLang="en-US" sz="266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37845" y="779780"/>
            <a:ext cx="1199515" cy="76200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graphicFrame>
        <p:nvGraphicFramePr>
          <p:cNvPr id="9" name="表格 8"/>
          <p:cNvGraphicFramePr>
            <a:graphicFrameLocks noGrp="1"/>
          </p:cNvGraphicFramePr>
          <p:nvPr/>
        </p:nvGraphicFramePr>
        <p:xfrm>
          <a:off x="911860" y="1330960"/>
          <a:ext cx="4867275" cy="24460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18235"/>
                <a:gridCol w="1196975"/>
                <a:gridCol w="1234440"/>
                <a:gridCol w="1317625"/>
              </a:tblGrid>
              <a:tr h="719455">
                <a:tc>
                  <a:txBody>
                    <a:bodyPr/>
                    <a:p>
                      <a:r>
                        <a:rPr lang="en-US" altLang="zh-CN" dirty="0" err="1" smtClean="0"/>
                        <a:t>scaleX</a:t>
                      </a:r>
                      <a:endParaRPr lang="zh-CN" altLang="en-US" dirty="0"/>
                    </a:p>
                  </a:txBody>
                  <a:tcPr anchor="ctr" anchorCtr="1"/>
                </a:tc>
                <a:tc>
                  <a:txBody>
                    <a:bodyPr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 anchorCtr="1"/>
                </a:tc>
                <a:tc>
                  <a:txBody>
                    <a:bodyPr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 anchorCtr="1"/>
                </a:tc>
                <a:tc>
                  <a:txBody>
                    <a:bodyPr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 anchorCtr="1"/>
                </a:tc>
              </a:tr>
              <a:tr h="575310">
                <a:tc>
                  <a:txBody>
                    <a:bodyPr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 anchorCtr="1"/>
                </a:tc>
                <a:tc>
                  <a:txBody>
                    <a:bodyPr/>
                    <a:p>
                      <a:r>
                        <a:rPr lang="en-US" altLang="zh-CN" dirty="0" err="1" smtClean="0"/>
                        <a:t>scaleY</a:t>
                      </a:r>
                      <a:endParaRPr lang="zh-CN" altLang="en-US" dirty="0"/>
                    </a:p>
                  </a:txBody>
                  <a:tcPr anchor="ctr" anchorCtr="1"/>
                </a:tc>
                <a:tc>
                  <a:txBody>
                    <a:bodyPr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 anchorCtr="1"/>
                </a:tc>
                <a:tc>
                  <a:txBody>
                    <a:bodyPr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 anchorCtr="1"/>
                </a:tc>
              </a:tr>
              <a:tr h="575945">
                <a:tc>
                  <a:txBody>
                    <a:bodyPr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 anchorCtr="1"/>
                </a:tc>
                <a:tc>
                  <a:txBody>
                    <a:bodyPr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 anchorCtr="1"/>
                </a:tc>
                <a:tc>
                  <a:txBody>
                    <a:bodyPr/>
                    <a:p>
                      <a:r>
                        <a:rPr lang="en-US" altLang="zh-CN" dirty="0" err="1" smtClean="0"/>
                        <a:t>scaleZ</a:t>
                      </a:r>
                      <a:endParaRPr lang="zh-CN" altLang="en-US" dirty="0"/>
                    </a:p>
                  </a:txBody>
                  <a:tcPr anchor="ctr" anchorCtr="1"/>
                </a:tc>
                <a:tc>
                  <a:txBody>
                    <a:bodyPr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 anchorCtr="1"/>
                </a:tc>
              </a:tr>
              <a:tr h="575310">
                <a:tc>
                  <a:txBody>
                    <a:bodyPr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 anchorCtr="1"/>
                </a:tc>
                <a:tc>
                  <a:txBody>
                    <a:bodyPr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 anchorCtr="1"/>
                </a:tc>
                <a:tc>
                  <a:txBody>
                    <a:bodyPr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 anchorCtr="1"/>
                </a:tc>
                <a:tc>
                  <a:txBody>
                    <a:bodyPr/>
                    <a:p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 anchor="ctr" anchorCtr="1"/>
                </a:tc>
              </a:tr>
            </a:tbl>
          </a:graphicData>
        </a:graphic>
      </p:graphicFrame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57225" y="3776980"/>
            <a:ext cx="11281410" cy="10299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990" y="370840"/>
            <a:ext cx="4201795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kumimoji="1" lang="en-US" altLang="zh-CN" sz="266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View</a:t>
            </a:r>
            <a:r>
              <a:rPr kumimoji="1" lang="zh-CN" altLang="en-US" sz="266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矩阵的原理</a:t>
            </a:r>
            <a:endParaRPr lang="zh-CN" altLang="en-US" sz="266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37845" y="779780"/>
            <a:ext cx="1199515" cy="76200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pic>
        <p:nvPicPr>
          <p:cNvPr id="6146" name="Picture 2" descr="http://img4.imgtn.bdimg.com/it/u=3196495703,1719471057&amp;fm=15&amp;gp=0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15315" y="1401445"/>
            <a:ext cx="7241540" cy="3034665"/>
          </a:xfrm>
          <a:prstGeom prst="rect">
            <a:avLst/>
          </a:prstGeom>
          <a:noFill/>
        </p:spPr>
      </p:pic>
      <p:sp>
        <p:nvSpPr>
          <p:cNvPr id="9" name="矩形 8"/>
          <p:cNvSpPr/>
          <p:nvPr/>
        </p:nvSpPr>
        <p:spPr>
          <a:xfrm>
            <a:off x="538162" y="4658140"/>
            <a:ext cx="7456488" cy="92333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zh-CN" b="1" dirty="0" err="1" smtClean="0">
                <a:hlinkClick r:id="rId4"/>
              </a:rPr>
              <a:t>Matrix</a:t>
            </a:r>
            <a:r>
              <a:rPr lang="en-US" altLang="zh-CN" b="1" dirty="0" err="1" smtClean="0"/>
              <a:t>.rotateM</a:t>
            </a:r>
            <a:r>
              <a:rPr lang="en-US" altLang="zh-CN" b="1" dirty="0" smtClean="0"/>
              <a:t>(float[] m, </a:t>
            </a:r>
            <a:r>
              <a:rPr lang="en-US" altLang="zh-CN" b="1" dirty="0" err="1" smtClean="0"/>
              <a:t>int</a:t>
            </a:r>
            <a:r>
              <a:rPr lang="en-US" altLang="zh-CN" b="1" dirty="0" smtClean="0"/>
              <a:t> </a:t>
            </a:r>
            <a:r>
              <a:rPr lang="en-US" altLang="zh-CN" b="1" dirty="0" err="1" smtClean="0"/>
              <a:t>mOffset</a:t>
            </a:r>
            <a:r>
              <a:rPr lang="en-US" altLang="zh-CN" b="1" dirty="0" smtClean="0"/>
              <a:t>, float a, float x, float y, float z)</a:t>
            </a:r>
            <a:endParaRPr lang="en-US" altLang="zh-CN" b="1" dirty="0" smtClean="0"/>
          </a:p>
          <a:p>
            <a:br>
              <a:rPr lang="en-US" altLang="zh-CN" dirty="0" smtClean="0"/>
            </a:br>
            <a:endParaRPr lang="zh-CN" altLang="en-US" dirty="0"/>
          </a:p>
        </p:txBody>
      </p:sp>
    </p:spTree>
    <p:custDataLst>
      <p:tags r:id="rId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990" y="370840"/>
            <a:ext cx="4201795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kumimoji="1" lang="en-US" altLang="zh-CN" sz="266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View</a:t>
            </a:r>
            <a:r>
              <a:rPr kumimoji="1" lang="zh-CN" altLang="en-US" sz="266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矩阵的原理</a:t>
            </a:r>
            <a:endParaRPr lang="zh-CN" altLang="en-US" sz="266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37845" y="779780"/>
            <a:ext cx="1199515" cy="76200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cxnSp>
        <p:nvCxnSpPr>
          <p:cNvPr id="12" name="直线连接符 11"/>
          <p:cNvCxnSpPr/>
          <p:nvPr/>
        </p:nvCxnSpPr>
        <p:spPr>
          <a:xfrm>
            <a:off x="605878" y="1028699"/>
            <a:ext cx="8446597" cy="0"/>
          </a:xfrm>
          <a:prstGeom prst="line">
            <a:avLst/>
          </a:prstGeom>
          <a:ln w="3175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表格 7"/>
          <p:cNvGraphicFramePr>
            <a:graphicFrameLocks noGrp="1"/>
          </p:cNvGraphicFramePr>
          <p:nvPr/>
        </p:nvGraphicFramePr>
        <p:xfrm>
          <a:off x="717246" y="1173552"/>
          <a:ext cx="2619560" cy="1463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71177"/>
                <a:gridCol w="671177"/>
                <a:gridCol w="671177"/>
                <a:gridCol w="606029"/>
              </a:tblGrid>
              <a:tr h="283444">
                <a:tc>
                  <a:txBody>
                    <a:bodyPr/>
                    <a:p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 anchor="ctr" anchorCtr="1"/>
                </a:tc>
                <a:tc>
                  <a:txBody>
                    <a:bodyPr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 anchorCtr="1"/>
                </a:tc>
                <a:tc>
                  <a:txBody>
                    <a:bodyPr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 anchorCtr="1"/>
                </a:tc>
                <a:tc>
                  <a:txBody>
                    <a:bodyPr/>
                    <a:p>
                      <a:r>
                        <a:rPr lang="en-US" altLang="zh-CN" dirty="0" smtClean="0"/>
                        <a:t>0                                                                                                             </a:t>
                      </a:r>
                      <a:endParaRPr lang="zh-CN" altLang="en-US" dirty="0"/>
                    </a:p>
                  </a:txBody>
                  <a:tcPr anchor="ctr" anchorCtr="1"/>
                </a:tc>
              </a:tr>
              <a:tr h="283444">
                <a:tc>
                  <a:txBody>
                    <a:bodyPr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 anchorCtr="1"/>
                </a:tc>
                <a:tc>
                  <a:txBody>
                    <a:bodyPr/>
                    <a:p>
                      <a:r>
                        <a:rPr lang="en-US" altLang="zh-CN" dirty="0" err="1" smtClean="0"/>
                        <a:t>cosα</a:t>
                      </a:r>
                      <a:endParaRPr lang="zh-CN" altLang="en-US" dirty="0"/>
                    </a:p>
                  </a:txBody>
                  <a:tcPr anchor="ctr" anchorCtr="1"/>
                </a:tc>
                <a:tc>
                  <a:txBody>
                    <a:bodyPr/>
                    <a:p>
                      <a:r>
                        <a:rPr lang="en-US" altLang="zh-CN" dirty="0" smtClean="0"/>
                        <a:t>-</a:t>
                      </a:r>
                      <a:r>
                        <a:rPr lang="en-US" altLang="zh-CN" dirty="0" err="1" smtClean="0"/>
                        <a:t>sinα</a:t>
                      </a:r>
                      <a:endParaRPr lang="zh-CN" altLang="en-US" dirty="0"/>
                    </a:p>
                  </a:txBody>
                  <a:tcPr anchor="ctr" anchorCtr="1"/>
                </a:tc>
                <a:tc>
                  <a:txBody>
                    <a:bodyPr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 anchorCtr="1"/>
                </a:tc>
              </a:tr>
              <a:tr h="283444">
                <a:tc>
                  <a:txBody>
                    <a:bodyPr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 anchorCtr="1"/>
                </a:tc>
                <a:tc>
                  <a:txBody>
                    <a:bodyPr/>
                    <a:p>
                      <a:r>
                        <a:rPr lang="en-US" altLang="zh-CN" dirty="0" err="1" smtClean="0"/>
                        <a:t>sinα</a:t>
                      </a:r>
                      <a:endParaRPr lang="zh-CN" altLang="en-US" dirty="0"/>
                    </a:p>
                  </a:txBody>
                  <a:tcPr anchor="ctr" anchorCtr="1"/>
                </a:tc>
                <a:tc>
                  <a:txBody>
                    <a:bodyPr/>
                    <a:p>
                      <a:r>
                        <a:rPr lang="en-US" altLang="zh-CN" dirty="0" err="1" smtClean="0"/>
                        <a:t>cosα</a:t>
                      </a:r>
                      <a:endParaRPr lang="zh-CN" altLang="en-US" dirty="0"/>
                    </a:p>
                  </a:txBody>
                  <a:tcPr anchor="ctr" anchorCtr="1"/>
                </a:tc>
                <a:tc>
                  <a:txBody>
                    <a:bodyPr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 anchorCtr="1"/>
                </a:tc>
              </a:tr>
              <a:tr h="283444">
                <a:tc>
                  <a:txBody>
                    <a:bodyPr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 anchorCtr="1"/>
                </a:tc>
                <a:tc>
                  <a:txBody>
                    <a:bodyPr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 anchorCtr="1"/>
                </a:tc>
                <a:tc>
                  <a:txBody>
                    <a:bodyPr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 anchorCtr="1"/>
                </a:tc>
                <a:tc>
                  <a:txBody>
                    <a:bodyPr/>
                    <a:p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 anchor="ctr" anchorCtr="1"/>
                </a:tc>
              </a:tr>
            </a:tbl>
          </a:graphicData>
        </a:graphic>
      </p:graphicFrame>
      <p:graphicFrame>
        <p:nvGraphicFramePr>
          <p:cNvPr id="13" name="表格 12"/>
          <p:cNvGraphicFramePr>
            <a:graphicFrameLocks noGrp="1"/>
          </p:cNvGraphicFramePr>
          <p:nvPr/>
        </p:nvGraphicFramePr>
        <p:xfrm>
          <a:off x="3502806" y="1173552"/>
          <a:ext cx="2646213" cy="1463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78006"/>
                <a:gridCol w="678006"/>
                <a:gridCol w="678006"/>
                <a:gridCol w="612195"/>
              </a:tblGrid>
              <a:tr h="283444">
                <a:tc>
                  <a:txBody>
                    <a:bodyPr/>
                    <a:p>
                      <a:r>
                        <a:rPr lang="en-US" altLang="zh-CN" dirty="0" err="1" smtClean="0"/>
                        <a:t>cosα</a:t>
                      </a:r>
                      <a:endParaRPr lang="zh-CN" altLang="en-US" dirty="0"/>
                    </a:p>
                  </a:txBody>
                  <a:tcPr anchor="ctr" anchorCtr="1"/>
                </a:tc>
                <a:tc>
                  <a:txBody>
                    <a:bodyPr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 anchorCtr="1"/>
                </a:tc>
                <a:tc>
                  <a:txBody>
                    <a:bodyPr/>
                    <a:p>
                      <a:r>
                        <a:rPr lang="en-US" altLang="zh-CN" dirty="0" err="1" smtClean="0"/>
                        <a:t>sinα</a:t>
                      </a:r>
                      <a:endParaRPr lang="zh-CN" altLang="en-US" dirty="0"/>
                    </a:p>
                  </a:txBody>
                  <a:tcPr anchor="ctr" anchorCtr="1"/>
                </a:tc>
                <a:tc>
                  <a:txBody>
                    <a:bodyPr/>
                    <a:p>
                      <a:r>
                        <a:rPr lang="en-US" altLang="zh-CN" dirty="0" smtClean="0"/>
                        <a:t>0                                                                                                             </a:t>
                      </a:r>
                      <a:endParaRPr lang="zh-CN" altLang="en-US" dirty="0"/>
                    </a:p>
                  </a:txBody>
                  <a:tcPr anchor="ctr" anchorCtr="1"/>
                </a:tc>
              </a:tr>
              <a:tr h="283444">
                <a:tc>
                  <a:txBody>
                    <a:bodyPr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 anchorCtr="1"/>
                </a:tc>
                <a:tc>
                  <a:txBody>
                    <a:bodyPr/>
                    <a:p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 anchor="ctr" anchorCtr="1"/>
                </a:tc>
                <a:tc>
                  <a:txBody>
                    <a:bodyPr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 anchorCtr="1"/>
                </a:tc>
                <a:tc>
                  <a:txBody>
                    <a:bodyPr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 anchorCtr="1"/>
                </a:tc>
              </a:tr>
              <a:tr h="283444">
                <a:tc>
                  <a:txBody>
                    <a:bodyPr/>
                    <a:p>
                      <a:r>
                        <a:rPr lang="en-US" altLang="zh-CN" dirty="0" smtClean="0"/>
                        <a:t>-</a:t>
                      </a:r>
                      <a:r>
                        <a:rPr lang="en-US" altLang="zh-CN" dirty="0" err="1" smtClean="0"/>
                        <a:t>sinα</a:t>
                      </a:r>
                      <a:endParaRPr lang="zh-CN" altLang="en-US" dirty="0"/>
                    </a:p>
                  </a:txBody>
                  <a:tcPr anchor="ctr" anchorCtr="1"/>
                </a:tc>
                <a:tc>
                  <a:txBody>
                    <a:bodyPr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 anchorCtr="1"/>
                </a:tc>
                <a:tc>
                  <a:txBody>
                    <a:bodyPr/>
                    <a:p>
                      <a:r>
                        <a:rPr lang="en-US" altLang="zh-CN" dirty="0" err="1" smtClean="0"/>
                        <a:t>cosα</a:t>
                      </a:r>
                      <a:endParaRPr lang="zh-CN" altLang="en-US" dirty="0"/>
                    </a:p>
                  </a:txBody>
                  <a:tcPr anchor="ctr" anchorCtr="1"/>
                </a:tc>
                <a:tc>
                  <a:txBody>
                    <a:bodyPr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 anchorCtr="1"/>
                </a:tc>
              </a:tr>
              <a:tr h="283444">
                <a:tc>
                  <a:txBody>
                    <a:bodyPr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 anchorCtr="1"/>
                </a:tc>
                <a:tc>
                  <a:txBody>
                    <a:bodyPr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 anchorCtr="1"/>
                </a:tc>
                <a:tc>
                  <a:txBody>
                    <a:bodyPr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 anchorCtr="1"/>
                </a:tc>
                <a:tc>
                  <a:txBody>
                    <a:bodyPr/>
                    <a:p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 anchor="ctr" anchorCtr="1"/>
                </a:tc>
              </a:tr>
            </a:tbl>
          </a:graphicData>
        </a:graphic>
      </p:graphicFrame>
      <p:graphicFrame>
        <p:nvGraphicFramePr>
          <p:cNvPr id="14" name="表格 13"/>
          <p:cNvGraphicFramePr>
            <a:graphicFrameLocks noGrp="1"/>
          </p:cNvGraphicFramePr>
          <p:nvPr/>
        </p:nvGraphicFramePr>
        <p:xfrm>
          <a:off x="6277641" y="1173552"/>
          <a:ext cx="2640457" cy="1463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76531"/>
                <a:gridCol w="676531"/>
                <a:gridCol w="676531"/>
                <a:gridCol w="610864"/>
              </a:tblGrid>
              <a:tr h="283444">
                <a:tc>
                  <a:txBody>
                    <a:bodyPr/>
                    <a:p>
                      <a:r>
                        <a:rPr lang="en-US" altLang="zh-CN" dirty="0" err="1" smtClean="0"/>
                        <a:t>cosα</a:t>
                      </a:r>
                      <a:endParaRPr lang="zh-CN" altLang="en-US" dirty="0"/>
                    </a:p>
                  </a:txBody>
                  <a:tcPr anchor="ctr" anchorCtr="1"/>
                </a:tc>
                <a:tc>
                  <a:txBody>
                    <a:bodyPr/>
                    <a:p>
                      <a:r>
                        <a:rPr lang="en-US" altLang="zh-CN" dirty="0" smtClean="0"/>
                        <a:t>-</a:t>
                      </a:r>
                      <a:r>
                        <a:rPr lang="en-US" altLang="zh-CN" dirty="0" err="1" smtClean="0"/>
                        <a:t>sinα</a:t>
                      </a:r>
                      <a:endParaRPr lang="zh-CN" altLang="en-US" dirty="0"/>
                    </a:p>
                  </a:txBody>
                  <a:tcPr anchor="ctr" anchorCtr="1"/>
                </a:tc>
                <a:tc>
                  <a:txBody>
                    <a:bodyPr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 anchorCtr="1"/>
                </a:tc>
                <a:tc>
                  <a:txBody>
                    <a:bodyPr/>
                    <a:p>
                      <a:r>
                        <a:rPr lang="en-US" altLang="zh-CN" dirty="0" smtClean="0"/>
                        <a:t>0                                                                                                             </a:t>
                      </a:r>
                      <a:endParaRPr lang="zh-CN" altLang="en-US" dirty="0"/>
                    </a:p>
                  </a:txBody>
                  <a:tcPr anchor="ctr" anchorCtr="1"/>
                </a:tc>
              </a:tr>
              <a:tr h="283444">
                <a:tc>
                  <a:txBody>
                    <a:bodyPr/>
                    <a:p>
                      <a:r>
                        <a:rPr lang="en-US" altLang="zh-CN" dirty="0" err="1" smtClean="0"/>
                        <a:t>sinα</a:t>
                      </a:r>
                      <a:endParaRPr lang="zh-CN" altLang="en-US" dirty="0"/>
                    </a:p>
                  </a:txBody>
                  <a:tcPr anchor="ctr" anchorCtr="1"/>
                </a:tc>
                <a:tc>
                  <a:txBody>
                    <a:bodyPr/>
                    <a:p>
                      <a:r>
                        <a:rPr lang="en-US" altLang="zh-CN" dirty="0" err="1" smtClean="0"/>
                        <a:t>cosα</a:t>
                      </a:r>
                      <a:endParaRPr lang="zh-CN" altLang="en-US" dirty="0"/>
                    </a:p>
                  </a:txBody>
                  <a:tcPr anchor="ctr" anchorCtr="1"/>
                </a:tc>
                <a:tc>
                  <a:txBody>
                    <a:bodyPr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 anchorCtr="1"/>
                </a:tc>
                <a:tc>
                  <a:txBody>
                    <a:bodyPr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 anchorCtr="1"/>
                </a:tc>
              </a:tr>
              <a:tr h="283444">
                <a:tc>
                  <a:txBody>
                    <a:bodyPr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 anchorCtr="1"/>
                </a:tc>
                <a:tc>
                  <a:txBody>
                    <a:bodyPr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 anchorCtr="1"/>
                </a:tc>
                <a:tc>
                  <a:txBody>
                    <a:bodyPr/>
                    <a:p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 anchor="ctr" anchorCtr="1"/>
                </a:tc>
                <a:tc>
                  <a:txBody>
                    <a:bodyPr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 anchorCtr="1"/>
                </a:tc>
              </a:tr>
              <a:tr h="283444">
                <a:tc>
                  <a:txBody>
                    <a:bodyPr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 anchorCtr="1"/>
                </a:tc>
                <a:tc>
                  <a:txBody>
                    <a:bodyPr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 anchorCtr="1"/>
                </a:tc>
                <a:tc>
                  <a:txBody>
                    <a:bodyPr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 anchorCtr="1"/>
                </a:tc>
                <a:tc>
                  <a:txBody>
                    <a:bodyPr/>
                    <a:p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 anchor="ctr" anchorCtr="1"/>
                </a:tc>
              </a:tr>
            </a:tbl>
          </a:graphicData>
        </a:graphic>
      </p:graphicFrame>
      <p:sp>
        <p:nvSpPr>
          <p:cNvPr id="15" name="矩形 14"/>
          <p:cNvSpPr/>
          <p:nvPr/>
        </p:nvSpPr>
        <p:spPr>
          <a:xfrm>
            <a:off x="717867" y="4675155"/>
            <a:ext cx="4572000" cy="1477328"/>
          </a:xfrm>
          <a:prstGeom prst="rect">
            <a:avLst/>
          </a:prstGeom>
        </p:spPr>
        <p:txBody>
          <a:bodyPr>
            <a:spAutoFit/>
          </a:bodyPr>
          <a:p>
            <a:r>
              <a:rPr lang="en-US" altLang="zh-CN" b="1" dirty="0" err="1" smtClean="0">
                <a:hlinkClick r:id="rId3"/>
              </a:rPr>
              <a:t>Matrix</a:t>
            </a:r>
            <a:r>
              <a:rPr lang="en-US" altLang="zh-CN" b="1" dirty="0" err="1" smtClean="0"/>
              <a:t>.rotateM</a:t>
            </a:r>
            <a:r>
              <a:rPr lang="en-US" altLang="zh-CN" b="1" dirty="0" smtClean="0"/>
              <a:t>(matrix, 0, </a:t>
            </a:r>
            <a:r>
              <a:rPr lang="en-US" altLang="zh-CN" dirty="0" smtClean="0"/>
              <a:t>α</a:t>
            </a:r>
            <a:r>
              <a:rPr lang="en-US" altLang="zh-CN" b="1" dirty="0" smtClean="0"/>
              <a:t>, 1, 0, 0 ) </a:t>
            </a:r>
            <a:endParaRPr lang="en-US" altLang="zh-CN" b="1" dirty="0" smtClean="0"/>
          </a:p>
          <a:p>
            <a:endParaRPr lang="en-US" altLang="zh-CN" b="1" dirty="0" smtClean="0"/>
          </a:p>
          <a:p>
            <a:r>
              <a:rPr lang="en-US" altLang="zh-CN" b="1" dirty="0" err="1" smtClean="0">
                <a:hlinkClick r:id="rId3"/>
              </a:rPr>
              <a:t>Matrix</a:t>
            </a:r>
            <a:r>
              <a:rPr lang="en-US" altLang="zh-CN" b="1" dirty="0" err="1" smtClean="0"/>
              <a:t>.rotateM</a:t>
            </a:r>
            <a:r>
              <a:rPr lang="en-US" altLang="zh-CN" b="1" dirty="0" smtClean="0"/>
              <a:t>(matrix, 0, </a:t>
            </a:r>
            <a:r>
              <a:rPr lang="en-US" altLang="zh-CN" dirty="0" smtClean="0"/>
              <a:t>α</a:t>
            </a:r>
            <a:r>
              <a:rPr lang="en-US" altLang="zh-CN" b="1" dirty="0" smtClean="0"/>
              <a:t>, 0, 1, 0 )</a:t>
            </a:r>
            <a:endParaRPr lang="en-US" altLang="zh-CN" b="1" dirty="0" smtClean="0"/>
          </a:p>
          <a:p>
            <a:endParaRPr lang="en-US" altLang="zh-CN" b="1" dirty="0" smtClean="0"/>
          </a:p>
          <a:p>
            <a:r>
              <a:rPr lang="en-US" altLang="zh-CN" b="1" dirty="0" err="1" smtClean="0">
                <a:hlinkClick r:id="rId3"/>
              </a:rPr>
              <a:t>Matrix</a:t>
            </a:r>
            <a:r>
              <a:rPr lang="en-US" altLang="zh-CN" b="1" dirty="0" err="1" smtClean="0"/>
              <a:t>.rotateM</a:t>
            </a:r>
            <a:r>
              <a:rPr lang="en-US" altLang="zh-CN" b="1" dirty="0" smtClean="0"/>
              <a:t>(matrix, 0, </a:t>
            </a:r>
            <a:r>
              <a:rPr lang="en-US" altLang="zh-CN" dirty="0" smtClean="0"/>
              <a:t>α</a:t>
            </a:r>
            <a:r>
              <a:rPr lang="en-US" altLang="zh-CN" b="1" dirty="0" smtClean="0"/>
              <a:t>, 0, 0, 1 )</a:t>
            </a:r>
            <a:endParaRPr lang="en-US" altLang="zh-CN" b="1" dirty="0" smtClean="0"/>
          </a:p>
        </p:txBody>
      </p:sp>
      <p:pic>
        <p:nvPicPr>
          <p:cNvPr id="17" name="Picture 1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17246" y="3162300"/>
            <a:ext cx="8172963" cy="11503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custDataLst>
      <p:tags r:id="rId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2996565" y="2298221"/>
            <a:ext cx="6199133" cy="830997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4800" b="1" dirty="0" smtClean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自定义</a:t>
            </a:r>
            <a:r>
              <a:rPr lang="en-US" altLang="zh-CN" sz="4800" b="1" dirty="0" err="1" smtClean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Drawable</a:t>
            </a:r>
            <a:r>
              <a:rPr lang="zh-CN" altLang="en-US" sz="4800" b="1" dirty="0" smtClean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绘制</a:t>
            </a:r>
            <a:endParaRPr lang="zh-CN" altLang="en-US" sz="4800" dirty="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990" y="370840"/>
            <a:ext cx="4201795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kumimoji="1" lang="zh-CN" altLang="en-US" sz="266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自定义</a:t>
            </a:r>
            <a:r>
              <a:rPr kumimoji="1" lang="en-US" altLang="zh-CN" sz="266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Drawable</a:t>
            </a:r>
            <a:endParaRPr lang="zh-CN" altLang="en-US" sz="266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37845" y="779780"/>
            <a:ext cx="1199515" cy="76200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cxnSp>
        <p:nvCxnSpPr>
          <p:cNvPr id="12" name="直线连接符 11"/>
          <p:cNvCxnSpPr/>
          <p:nvPr/>
        </p:nvCxnSpPr>
        <p:spPr>
          <a:xfrm>
            <a:off x="567778" y="1162049"/>
            <a:ext cx="8446597" cy="0"/>
          </a:xfrm>
          <a:prstGeom prst="line">
            <a:avLst/>
          </a:prstGeom>
          <a:ln w="3175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图片 7" descr="device-2015-05-20-094147.png"/>
          <p:cNvPicPr>
            <a:picLocks noChangeAspect="1"/>
          </p:cNvPicPr>
          <p:nvPr/>
        </p:nvPicPr>
        <p:blipFill>
          <a:blip r:embed="rId3"/>
          <a:srcRect t="29350" r="44931" b="41468"/>
          <a:stretch>
            <a:fillRect/>
          </a:stretch>
        </p:blipFill>
        <p:spPr>
          <a:xfrm>
            <a:off x="5932389" y="1488057"/>
            <a:ext cx="2252537" cy="2122098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758934" y="1712343"/>
            <a:ext cx="4619406" cy="1477328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en-US" altLang="zh-CN" dirty="0" smtClean="0">
                <a:hlinkClick r:id="rId4" action="ppaction://hlinkfile"/>
              </a:rPr>
              <a:t>draw</a:t>
            </a:r>
            <a:r>
              <a:rPr lang="en-US" altLang="zh-CN" dirty="0" smtClean="0"/>
              <a:t>(</a:t>
            </a:r>
            <a:r>
              <a:rPr lang="en-US" altLang="zh-CN" dirty="0" smtClean="0">
                <a:hlinkClick r:id="rId5" action="ppaction://hlinkfile"/>
              </a:rPr>
              <a:t>Canvas</a:t>
            </a:r>
            <a:r>
              <a:rPr lang="en-US" altLang="zh-CN" dirty="0" smtClean="0"/>
              <a:t> </a:t>
            </a:r>
            <a:r>
              <a:rPr lang="en-US" altLang="zh-CN" dirty="0" err="1" smtClean="0"/>
              <a:t>canvas</a:t>
            </a:r>
            <a:r>
              <a:rPr lang="en-US" altLang="zh-CN" dirty="0" smtClean="0"/>
              <a:t>)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err="1" smtClean="0">
                <a:hlinkClick r:id="rId4" action="ppaction://hlinkfile"/>
              </a:rPr>
              <a:t>setBounds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int</a:t>
            </a:r>
            <a:r>
              <a:rPr lang="en-US" altLang="zh-CN" dirty="0" smtClean="0"/>
              <a:t> left, </a:t>
            </a:r>
            <a:r>
              <a:rPr lang="en-US" altLang="zh-CN" dirty="0" err="1" smtClean="0"/>
              <a:t>int</a:t>
            </a:r>
            <a:r>
              <a:rPr lang="en-US" altLang="zh-CN" dirty="0" smtClean="0"/>
              <a:t> top, </a:t>
            </a:r>
            <a:r>
              <a:rPr lang="en-US" altLang="zh-CN" dirty="0" err="1" smtClean="0"/>
              <a:t>int</a:t>
            </a:r>
            <a:r>
              <a:rPr lang="en-US" altLang="zh-CN" dirty="0" smtClean="0"/>
              <a:t> right, </a:t>
            </a:r>
            <a:r>
              <a:rPr lang="en-US" altLang="zh-CN" dirty="0" err="1" smtClean="0"/>
              <a:t>int</a:t>
            </a:r>
            <a:r>
              <a:rPr lang="en-US" altLang="zh-CN" dirty="0" smtClean="0"/>
              <a:t> bottom)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err="1" smtClean="0">
                <a:hlinkClick r:id="rId4" action="ppaction://hlinkfile"/>
              </a:rPr>
              <a:t>invalidateSelf</a:t>
            </a:r>
            <a:r>
              <a:rPr lang="en-US" altLang="zh-CN" dirty="0" smtClean="0"/>
              <a:t>()</a:t>
            </a:r>
            <a:endParaRPr lang="zh-CN" altLang="en-US" dirty="0"/>
          </a:p>
        </p:txBody>
      </p:sp>
    </p:spTree>
    <p:custDataLst>
      <p:tags r:id="rId6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990" y="370840"/>
            <a:ext cx="4201795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kumimoji="1" lang="zh-CN" altLang="en-US" sz="266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自定义</a:t>
            </a:r>
            <a:r>
              <a:rPr kumimoji="1" lang="en-US" altLang="zh-CN" sz="266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Drawable</a:t>
            </a:r>
            <a:endParaRPr lang="zh-CN" altLang="en-US" sz="266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37845" y="779780"/>
            <a:ext cx="1199515" cy="76200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graphicFrame>
        <p:nvGraphicFramePr>
          <p:cNvPr id="10" name="表格 9"/>
          <p:cNvGraphicFramePr>
            <a:graphicFrameLocks noGrp="1"/>
          </p:cNvGraphicFramePr>
          <p:nvPr/>
        </p:nvGraphicFramePr>
        <p:xfrm>
          <a:off x="554990" y="922655"/>
          <a:ext cx="8507730" cy="5445125"/>
        </p:xfrm>
        <a:graphic>
          <a:graphicData uri="http://schemas.openxmlformats.org/drawingml/2006/table">
            <a:tbl>
              <a:tblPr/>
              <a:tblGrid>
                <a:gridCol w="807720"/>
                <a:gridCol w="3053080"/>
                <a:gridCol w="807720"/>
                <a:gridCol w="808990"/>
                <a:gridCol w="3030220"/>
              </a:tblGrid>
              <a:tr h="217805">
                <a:tc gridSpan="5">
                  <a:txBody>
                    <a:bodyPr/>
                    <a:p>
                      <a:pPr algn="ctr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一键清除动画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7803" marR="7803" marT="78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5D9F1"/>
                    </a:solidFill>
                  </a:tcPr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</a:tr>
              <a:tr h="217805">
                <a:tc>
                  <a:txBody>
                    <a:bodyPr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7803" marR="7803" marT="78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7803" marR="7803" marT="78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7803" marR="7803" marT="78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7803" marR="7803" marT="78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7803" marR="7803" marT="78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7805">
                <a:tc>
                  <a:txBody>
                    <a:bodyPr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外圈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7803" marR="7803" marT="78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DDC"/>
                    </a:solidFill>
                  </a:tcPr>
                </a:tc>
                <a:tc>
                  <a:txBody>
                    <a:bodyPr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居中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7803" marR="7803" marT="78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DDC"/>
                    </a:solidFill>
                  </a:tcPr>
                </a:tc>
                <a:tc>
                  <a:txBody>
                    <a:bodyPr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　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7803" marR="7803" marT="78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DDC"/>
                    </a:solidFill>
                  </a:tcPr>
                </a:tc>
                <a:tc>
                  <a:txBody>
                    <a:bodyPr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　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7803" marR="7803" marT="78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DDC"/>
                    </a:solidFill>
                  </a:tcPr>
                </a:tc>
                <a:tc>
                  <a:txBody>
                    <a:bodyPr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　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7803" marR="7803" marT="78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DDC"/>
                    </a:solidFill>
                  </a:tcPr>
                </a:tc>
              </a:tr>
              <a:tr h="217805">
                <a:tc>
                  <a:txBody>
                    <a:bodyPr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旋转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7803" marR="7803" marT="78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1250ms </a:t>
                      </a:r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逆时针旋转</a:t>
                      </a:r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1080°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7803" marR="7803" marT="78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7803" marR="7803" marT="78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7803" marR="7803" marT="78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fast_out_slow_in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7803" marR="7803" marT="78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7805">
                <a:tc>
                  <a:txBody>
                    <a:bodyPr/>
                    <a:p>
                      <a:pPr algn="l" fontAlgn="ctr"/>
                      <a:endParaRPr lang="zh-CN" altLang="en-US" sz="900" b="0" i="0" u="none" strike="noStrike" dirty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7803" marR="7803" marT="78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7803" marR="7803" marT="78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7803" marR="7803" marT="78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7803" marR="7803" marT="78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7803" marR="7803" marT="78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7805">
                <a:tc>
                  <a:txBody>
                    <a:bodyPr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叉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7803" marR="7803" marT="78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DDC"/>
                    </a:solidFill>
                  </a:tcPr>
                </a:tc>
                <a:tc gridSpan="4">
                  <a:txBody>
                    <a:bodyPr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笔画长度 </a:t>
                      </a:r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62px</a:t>
                      </a:r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，与</a:t>
                      </a:r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x</a:t>
                      </a:r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轴夹角</a:t>
                      </a:r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45°</a:t>
                      </a:r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，笔画宽度</a:t>
                      </a:r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4px</a:t>
                      </a:r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，圆角端点，</a:t>
                      </a:r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#ffffff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7803" marR="7803" marT="78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DDC"/>
                    </a:solidFill>
                  </a:tcPr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</a:tr>
              <a:tr h="217805">
                <a:tc>
                  <a:txBody>
                    <a:bodyPr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缩放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7803" marR="7803" marT="78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250ms </a:t>
                      </a:r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缩小至 </a:t>
                      </a:r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</a:t>
                      </a: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px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7803" marR="7803" marT="78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7803" marR="7803" marT="78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7803" marR="7803" marT="78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fast_out_linear_in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7803" marR="7803" marT="78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7805">
                <a:tc>
                  <a:txBody>
                    <a:bodyPr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延时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7803" marR="7803" marT="78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1000ms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7803" marR="7803" marT="78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7803" marR="7803" marT="78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7803" marR="7803" marT="78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7803" marR="7803" marT="78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7805">
                <a:tc>
                  <a:txBody>
                    <a:bodyPr/>
                    <a:p>
                      <a:pPr algn="l" fontAlgn="ctr"/>
                      <a:endParaRPr lang="zh-CN" altLang="en-US" sz="900" b="0" i="0" u="none" strike="noStrike" dirty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7803" marR="7803" marT="78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p>
                      <a:pPr algn="l" fontAlgn="ctr"/>
                      <a:endParaRPr lang="zh-CN" altLang="en-US" sz="900" b="0" i="0" u="none" strike="noStrike" dirty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7803" marR="7803" marT="78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p>
                      <a:pPr algn="l" fontAlgn="ctr"/>
                      <a:endParaRPr lang="zh-CN" altLang="en-US" sz="900" b="0" i="0" u="none" strike="noStrike" dirty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7803" marR="7803" marT="78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p>
                      <a:pPr algn="l" fontAlgn="ctr"/>
                      <a:endParaRPr lang="zh-CN" altLang="en-US" sz="900" b="0" i="0" u="none" strike="noStrike" dirty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7803" marR="7803" marT="78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7803" marR="7803" marT="78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7805">
                <a:tc>
                  <a:txBody>
                    <a:bodyPr/>
                    <a:p>
                      <a:pPr algn="l" fontAlgn="ctr"/>
                      <a:r>
                        <a:rPr lang="zh-CN" altLang="en-US" sz="900" b="0" i="0" u="none" strike="noStrike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圆点</a:t>
                      </a:r>
                      <a:endParaRPr lang="zh-CN" altLang="en-US" sz="900" b="0" i="0" u="none" strike="noStrike" dirty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7803" marR="7803" marT="78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DDC"/>
                    </a:solidFill>
                  </a:tcPr>
                </a:tc>
                <a:tc>
                  <a:txBody>
                    <a:bodyPr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直径</a:t>
                      </a:r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4</a:t>
                      </a: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px，#ffffff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7803" marR="7803" marT="78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DDC"/>
                    </a:solidFill>
                  </a:tcPr>
                </a:tc>
                <a:tc>
                  <a:txBody>
                    <a:bodyPr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　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7803" marR="7803" marT="78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DDC"/>
                    </a:solidFill>
                  </a:tcPr>
                </a:tc>
                <a:tc>
                  <a:txBody>
                    <a:bodyPr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　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7803" marR="7803" marT="78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DDC"/>
                    </a:solidFill>
                  </a:tcPr>
                </a:tc>
                <a:tc>
                  <a:txBody>
                    <a:bodyPr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　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7803" marR="7803" marT="78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DDC"/>
                    </a:solidFill>
                  </a:tcPr>
                </a:tc>
              </a:tr>
              <a:tr h="217805">
                <a:tc>
                  <a:txBody>
                    <a:bodyPr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缩放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7803" marR="7803" marT="78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100ms  0 </a:t>
                      </a:r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放大 至</a:t>
                      </a:r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4</a:t>
                      </a: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px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7803" marR="7803" marT="78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7803" marR="7803" marT="78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7803" marR="7803" marT="78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linea_out_slow_in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7803" marR="7803" marT="78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7805">
                <a:tc>
                  <a:txBody>
                    <a:bodyPr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延时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7803" marR="7803" marT="78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900ms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7803" marR="7803" marT="78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7803" marR="7803" marT="78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7803" marR="7803" marT="78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7803" marR="7803" marT="78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7805">
                <a:tc>
                  <a:txBody>
                    <a:bodyPr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7803" marR="7803" marT="78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7803" marR="7803" marT="78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7803" marR="7803" marT="78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7803" marR="7803" marT="78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7803" marR="7803" marT="78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7805">
                <a:tc>
                  <a:txBody>
                    <a:bodyPr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位移</a:t>
                      </a:r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7803" marR="7803" marT="78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250ms </a:t>
                      </a:r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往上移动 </a:t>
                      </a:r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24</a:t>
                      </a: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px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7803" marR="7803" marT="78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7803" marR="7803" marT="78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7803" marR="7803" marT="78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fast_out_slow_in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7803" marR="7803" marT="78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7805">
                <a:tc>
                  <a:txBody>
                    <a:bodyPr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延时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7803" marR="7803" marT="78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1250ms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7803" marR="7803" marT="78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7803" marR="7803" marT="78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7803" marR="7803" marT="78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7803" marR="7803" marT="78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7805">
                <a:tc>
                  <a:txBody>
                    <a:bodyPr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7803" marR="7803" marT="78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7803" marR="7803" marT="78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7803" marR="7803" marT="78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7803" marR="7803" marT="78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7803" marR="7803" marT="78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7805">
                <a:tc>
                  <a:txBody>
                    <a:bodyPr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位移</a:t>
                      </a:r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7803" marR="7803" marT="78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p>
                      <a:pPr algn="l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350ms </a:t>
                      </a:r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往下移动 至中心点下</a:t>
                      </a:r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20px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7803" marR="7803" marT="78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7803" marR="7803" marT="78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7803" marR="7803" marT="78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fast_out_slow_in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7803" marR="7803" marT="78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7805">
                <a:tc>
                  <a:txBody>
                    <a:bodyPr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延时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7803" marR="7803" marT="78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1500ms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7803" marR="7803" marT="78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7803" marR="7803" marT="78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7803" marR="7803" marT="78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7803" marR="7803" marT="78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7805">
                <a:tc>
                  <a:txBody>
                    <a:bodyPr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7803" marR="7803" marT="78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7803" marR="7803" marT="78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7803" marR="7803" marT="78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7803" marR="7803" marT="78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7803" marR="7803" marT="78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7805">
                <a:tc>
                  <a:txBody>
                    <a:bodyPr/>
                    <a:p>
                      <a:pPr algn="l" fontAlgn="ctr"/>
                      <a:r>
                        <a:rPr lang="zh-CN" altLang="en-US" sz="900" b="0" i="0" u="none" strike="noStrike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勾</a:t>
                      </a:r>
                      <a:endParaRPr lang="zh-CN" altLang="en-US" sz="900" b="0" i="0" u="none" strike="noStrike" dirty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7803" marR="7803" marT="78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DDC"/>
                    </a:solidFill>
                  </a:tcPr>
                </a:tc>
                <a:tc gridSpan="4">
                  <a:txBody>
                    <a:bodyPr/>
                    <a:p>
                      <a:pPr algn="l" fontAlgn="ctr"/>
                      <a:r>
                        <a:rPr lang="zh-CN" altLang="en-US" sz="900" b="0" i="0" u="none" strike="noStrike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短边与</a:t>
                      </a:r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x</a:t>
                      </a:r>
                      <a:r>
                        <a:rPr lang="zh-CN" altLang="en-US" sz="900" b="0" i="0" u="none" strike="noStrike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轴夹角</a:t>
                      </a:r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40°</a:t>
                      </a:r>
                      <a:r>
                        <a:rPr lang="zh-CN" altLang="en-US" sz="900" b="0" i="0" u="none" strike="noStrike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，长边与</a:t>
                      </a:r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x</a:t>
                      </a:r>
                      <a:r>
                        <a:rPr lang="zh-CN" altLang="en-US" sz="900" b="0" i="0" u="none" strike="noStrike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轴夹角</a:t>
                      </a:r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50°</a:t>
                      </a:r>
                      <a:r>
                        <a:rPr lang="zh-CN" altLang="en-US" sz="900" b="0" i="0" u="none" strike="noStrike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，笔画宽度</a:t>
                      </a:r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4px</a:t>
                      </a:r>
                      <a:r>
                        <a:rPr lang="zh-CN" altLang="en-US" sz="900" b="0" i="0" u="none" strike="noStrike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，圆角端点，</a:t>
                      </a:r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#</a:t>
                      </a:r>
                      <a:r>
                        <a:rPr lang="en-US" altLang="zh-CN" sz="900" b="0" i="0" u="none" strike="noStrike" dirty="0" err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ffffff</a:t>
                      </a:r>
                      <a:r>
                        <a:rPr lang="zh-CN" altLang="en-US" sz="900" b="0" i="0" u="none" strike="noStrike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，起点都在中心点下</a:t>
                      </a:r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20px</a:t>
                      </a:r>
                      <a:endParaRPr lang="en-US" altLang="zh-CN" sz="900" b="0" i="0" u="none" strike="noStrike" dirty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7803" marR="7803" marT="78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DDC"/>
                    </a:solidFill>
                  </a:tcPr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</a:tr>
              <a:tr h="217805">
                <a:tc>
                  <a:txBody>
                    <a:bodyPr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短边缩放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7803" marR="7803" marT="78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200ms 0px</a:t>
                      </a:r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放大至 </a:t>
                      </a:r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33</a:t>
                      </a: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px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7803" marR="7803" marT="78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7803" marR="7803" marT="78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7803" marR="7803" marT="78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fast_out_slow_in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7803" marR="7803" marT="78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7805">
                <a:tc>
                  <a:txBody>
                    <a:bodyPr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延时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7803" marR="7803" marT="78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1850ms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7803" marR="7803" marT="78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7803" marR="7803" marT="78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7803" marR="7803" marT="78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7803" marR="7803" marT="78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7805">
                <a:tc>
                  <a:txBody>
                    <a:bodyPr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7803" marR="7803" marT="78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7803" marR="7803" marT="78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7803" marR="7803" marT="78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7803" marR="7803" marT="78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7803" marR="7803" marT="78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7805">
                <a:tc>
                  <a:txBody>
                    <a:bodyPr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长边缩放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7803" marR="7803" marT="78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200ms 0px</a:t>
                      </a:r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放大至 </a:t>
                      </a:r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50</a:t>
                      </a: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px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7803" marR="7803" marT="78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7803" marR="7803" marT="78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7803" marR="7803" marT="78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fast_out_slow_in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7803" marR="7803" marT="78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7805">
                <a:tc>
                  <a:txBody>
                    <a:bodyPr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延时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7803" marR="7803" marT="78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1850ms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7803" marR="7803" marT="78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7803" marR="7803" marT="78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7803" marR="7803" marT="78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p>
                      <a:pPr algn="l" fontAlgn="ctr"/>
                      <a:endParaRPr lang="zh-CN" altLang="en-US" sz="900" b="0" i="0" u="none" strike="noStrike" dirty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7803" marR="7803" marT="78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990" y="370840"/>
            <a:ext cx="4201795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kumimoji="1" lang="zh-CN" altLang="en-US" sz="266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自定义</a:t>
            </a:r>
            <a:r>
              <a:rPr kumimoji="1" lang="en-US" altLang="zh-CN" sz="266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Drawable</a:t>
            </a:r>
            <a:endParaRPr lang="zh-CN" altLang="en-US" sz="266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37845" y="779780"/>
            <a:ext cx="1199515" cy="76200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cxnSp>
        <p:nvCxnSpPr>
          <p:cNvPr id="12" name="直线连接符 11"/>
          <p:cNvCxnSpPr/>
          <p:nvPr/>
        </p:nvCxnSpPr>
        <p:spPr>
          <a:xfrm>
            <a:off x="701128" y="1238249"/>
            <a:ext cx="8446597" cy="0"/>
          </a:xfrm>
          <a:prstGeom prst="line">
            <a:avLst/>
          </a:prstGeom>
          <a:ln w="3175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701127" y="1365849"/>
            <a:ext cx="8446598" cy="1753235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zh-CN" altLang="en-US" dirty="0" smtClean="0"/>
              <a:t>自 定义</a:t>
            </a:r>
            <a:r>
              <a:rPr lang="en-US" altLang="zh-CN" dirty="0" smtClean="0"/>
              <a:t>View</a:t>
            </a:r>
            <a:r>
              <a:rPr lang="zh-CN" altLang="en-US" dirty="0" smtClean="0"/>
              <a:t>中画</a:t>
            </a:r>
            <a:r>
              <a:rPr lang="en-US" altLang="zh-CN" dirty="0" err="1" smtClean="0"/>
              <a:t>Drawable</a:t>
            </a:r>
            <a:r>
              <a:rPr lang="zh-CN" altLang="en-US" dirty="0" smtClean="0"/>
              <a:t>时</a:t>
            </a:r>
            <a:endParaRPr lang="en-US" altLang="zh-CN" dirty="0" smtClean="0"/>
          </a:p>
          <a:p>
            <a:r>
              <a:rPr lang="zh-CN" altLang="en-US" dirty="0" smtClean="0"/>
              <a:t>要先给它设置位置</a:t>
            </a:r>
            <a:endParaRPr lang="en-US" altLang="zh-CN" dirty="0" smtClean="0"/>
          </a:p>
          <a:p>
            <a:r>
              <a:rPr lang="en-US" altLang="zh-CN" dirty="0" err="1" smtClean="0"/>
              <a:t>mDrawable.setBounds</a:t>
            </a:r>
            <a:r>
              <a:rPr lang="en-US" altLang="zh-CN" dirty="0" smtClean="0"/>
              <a:t>(100, 100, 100 + </a:t>
            </a:r>
            <a:r>
              <a:rPr lang="en-US" altLang="zh-CN" dirty="0" err="1" smtClean="0"/>
              <a:t>mAnimationDrawable.getIntrinsicWidth</a:t>
            </a:r>
            <a:r>
              <a:rPr lang="en-US" altLang="zh-CN" dirty="0" smtClean="0"/>
              <a:t>(), </a:t>
            </a:r>
            <a:endParaRPr lang="en-US" altLang="zh-CN" dirty="0" smtClean="0"/>
          </a:p>
          <a:p>
            <a:r>
              <a:rPr lang="en-US" altLang="zh-CN" dirty="0" smtClean="0"/>
              <a:t>100 +</a:t>
            </a:r>
            <a:r>
              <a:rPr lang="en-US" altLang="zh-CN" dirty="0" err="1" smtClean="0"/>
              <a:t>mAnimationDrawable.getIntrinsicHeight</a:t>
            </a:r>
            <a:r>
              <a:rPr lang="en-US" altLang="zh-CN" dirty="0" smtClean="0"/>
              <a:t>());</a:t>
            </a:r>
            <a:endParaRPr lang="en-US" altLang="zh-CN" dirty="0" smtClean="0"/>
          </a:p>
          <a:p>
            <a:r>
              <a:rPr lang="zh-CN" altLang="en-US" dirty="0" smtClean="0"/>
              <a:t>这样他才能正确的画在</a:t>
            </a:r>
            <a:r>
              <a:rPr lang="en-US" altLang="zh-CN" dirty="0" smtClean="0"/>
              <a:t>canvas</a:t>
            </a:r>
            <a:r>
              <a:rPr lang="zh-CN" altLang="en-US" dirty="0" smtClean="0"/>
              <a:t>的对应位置。</a:t>
            </a:r>
            <a:endParaRPr lang="en-US" altLang="zh-CN" dirty="0" smtClean="0"/>
          </a:p>
          <a:p>
            <a:endParaRPr lang="en-US" altLang="zh-CN" dirty="0" smtClean="0"/>
          </a:p>
        </p:txBody>
      </p:sp>
      <p:pic>
        <p:nvPicPr>
          <p:cNvPr id="11161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64515" y="3244215"/>
            <a:ext cx="11063605" cy="12007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://img0.imgtn.bdimg.com/it/u=2021784208,1254596546&amp;fm=21&amp;gp=0.jpg"/>
          <p:cNvPicPr>
            <a:picLocks noChangeAspect="1" noChangeArrowheads="1"/>
          </p:cNvPicPr>
          <p:nvPr/>
        </p:nvPicPr>
        <p:blipFill>
          <a:blip r:embed="rId1"/>
          <a:srcRect l="48835"/>
          <a:stretch>
            <a:fillRect/>
          </a:stretch>
        </p:blipFill>
        <p:spPr bwMode="auto">
          <a:xfrm>
            <a:off x="7736661" y="1766886"/>
            <a:ext cx="2144334" cy="2095501"/>
          </a:xfrm>
          <a:prstGeom prst="rect">
            <a:avLst/>
          </a:prstGeom>
          <a:noFill/>
        </p:spPr>
      </p:pic>
      <p:pic>
        <p:nvPicPr>
          <p:cNvPr id="3076" name="Picture 4" descr="http://img4.imgtn.bdimg.com/it/u=3684023267,2155133271&amp;fm=21&amp;gp=0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39937" y="1766886"/>
            <a:ext cx="2286000" cy="2095501"/>
          </a:xfrm>
          <a:prstGeom prst="rect">
            <a:avLst/>
          </a:prstGeom>
          <a:noFill/>
        </p:spPr>
      </p:pic>
      <p:pic>
        <p:nvPicPr>
          <p:cNvPr id="3078" name="Picture 6" descr="http://img5.imgtn.bdimg.com/it/u=779479281,1377014918&amp;fm=21&amp;gp=0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247174" y="1766886"/>
            <a:ext cx="1476375" cy="2095501"/>
          </a:xfrm>
          <a:prstGeom prst="rect">
            <a:avLst/>
          </a:prstGeom>
          <a:noFill/>
        </p:spPr>
      </p:pic>
      <p:sp>
        <p:nvSpPr>
          <p:cNvPr id="13" name="矩形 12"/>
          <p:cNvSpPr/>
          <p:nvPr/>
        </p:nvSpPr>
        <p:spPr>
          <a:xfrm>
            <a:off x="2184362" y="4535517"/>
            <a:ext cx="1997150" cy="646331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en-US" altLang="zh-CN" sz="3600" dirty="0" smtClean="0">
                <a:solidFill>
                  <a:srgbClr val="00B0F0"/>
                </a:solidFill>
                <a:latin typeface="Broadway" pitchFamily="82" charset="0"/>
              </a:rPr>
              <a:t>Canvas</a:t>
            </a:r>
            <a:endParaRPr lang="zh-CN" altLang="en-US" sz="3600" dirty="0">
              <a:solidFill>
                <a:srgbClr val="00B0F0"/>
              </a:solidFill>
              <a:latin typeface="Broadway" pitchFamily="82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247174" y="4535517"/>
            <a:ext cx="1568250" cy="646331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en-US" altLang="zh-CN" sz="3600" dirty="0" smtClean="0">
                <a:solidFill>
                  <a:srgbClr val="00B0F0"/>
                </a:solidFill>
                <a:latin typeface="Broadway" pitchFamily="82" charset="0"/>
              </a:rPr>
              <a:t>Paint</a:t>
            </a:r>
            <a:endParaRPr lang="zh-CN" altLang="en-US" sz="3600" dirty="0">
              <a:solidFill>
                <a:srgbClr val="00B0F0"/>
              </a:solidFill>
              <a:latin typeface="Broadway" pitchFamily="82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8070293" y="4535517"/>
            <a:ext cx="1477071" cy="646331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en-US" altLang="zh-CN" sz="3600" dirty="0" smtClean="0">
                <a:solidFill>
                  <a:srgbClr val="00B0F0"/>
                </a:solidFill>
                <a:latin typeface="Broadway" pitchFamily="82" charset="0"/>
              </a:rPr>
              <a:t>Draw</a:t>
            </a:r>
            <a:endParaRPr lang="zh-CN" altLang="en-US" sz="3600" dirty="0">
              <a:solidFill>
                <a:srgbClr val="00B0F0"/>
              </a:solidFill>
              <a:latin typeface="Broadway" pitchFamily="82" charset="0"/>
            </a:endParaRPr>
          </a:p>
        </p:txBody>
      </p:sp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990" y="370840"/>
            <a:ext cx="4201795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参考</a:t>
            </a:r>
            <a:endParaRPr lang="zh-CN" altLang="en-US" sz="266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37845" y="779780"/>
            <a:ext cx="1199515" cy="76200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386802" y="1190624"/>
            <a:ext cx="8446598" cy="1200329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zh-CN" dirty="0" smtClean="0"/>
              <a:t>1.graphics</a:t>
            </a:r>
            <a:r>
              <a:rPr lang="zh-CN" altLang="en-US" dirty="0" smtClean="0"/>
              <a:t>绘图的基础知识</a:t>
            </a:r>
            <a:endParaRPr lang="en-US" altLang="zh-CN" dirty="0" smtClean="0"/>
          </a:p>
          <a:p>
            <a:r>
              <a:rPr lang="en-US" altLang="zh-CN" dirty="0" smtClean="0"/>
              <a:t>http://blog.csdn.net/harvic880925/article/details/38875149</a:t>
            </a:r>
            <a:endParaRPr lang="en-US" altLang="zh-CN" dirty="0" smtClean="0"/>
          </a:p>
          <a:p>
            <a:r>
              <a:rPr lang="en-US" altLang="zh-CN" dirty="0" smtClean="0"/>
              <a:t>2. Porter-Duff</a:t>
            </a:r>
            <a:r>
              <a:rPr lang="zh-CN" altLang="en-US" dirty="0" smtClean="0"/>
              <a:t>规则</a:t>
            </a:r>
            <a:endParaRPr lang="en-US" altLang="zh-CN" dirty="0" smtClean="0"/>
          </a:p>
          <a:p>
            <a:r>
              <a:rPr lang="en-US" altLang="zh-CN" dirty="0" smtClean="0"/>
              <a:t>http://www.cnblogs.com/jacktu/archive/2012/01/02/2310326.html</a:t>
            </a:r>
            <a:endParaRPr lang="zh-CN" altLang="en-US" dirty="0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9" name="圆角矩形 8"/>
          <p:cNvSpPr/>
          <p:nvPr/>
        </p:nvSpPr>
        <p:spPr bwMode="auto">
          <a:xfrm>
            <a:off x="506503" y="316390"/>
            <a:ext cx="2130371" cy="519736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eaLnBrk="1" hangingPunct="1">
              <a:buClr>
                <a:srgbClr val="FF0000"/>
              </a:buClr>
              <a:defRPr/>
            </a:pPr>
            <a:r>
              <a:rPr lang="zh-CN" altLang="en-US" sz="2000" dirty="0">
                <a:solidFill>
                  <a:srgbClr val="0070C0"/>
                </a:solidFill>
              </a:rPr>
              <a:t>面向短板的学习？</a:t>
            </a:r>
            <a:endParaRPr lang="zh-CN" altLang="en-US" sz="2000" dirty="0">
              <a:solidFill>
                <a:srgbClr val="0070C0"/>
              </a:solidFill>
            </a:endParaRPr>
          </a:p>
        </p:txBody>
      </p:sp>
      <p:sp>
        <p:nvSpPr>
          <p:cNvPr id="3" name="十边形 2"/>
          <p:cNvSpPr/>
          <p:nvPr/>
        </p:nvSpPr>
        <p:spPr>
          <a:xfrm>
            <a:off x="1676703" y="2165447"/>
            <a:ext cx="1222834" cy="1127103"/>
          </a:xfrm>
          <a:prstGeom prst="decagon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zh-CN" altLang="en-US" sz="5400" b="1" cap="none" spc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053088" y="2608523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3859618" y="2317898"/>
            <a:ext cx="0" cy="30326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958229" y="3352065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缺少一线互联网公司经验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169588" y="3780912"/>
            <a:ext cx="23604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+mn-ea"/>
              </a:rPr>
              <a:t>在小型企业，技术视野太窄，没有经历过技术浪潮的洗礼</a:t>
            </a:r>
            <a:endParaRPr lang="zh-CN" altLang="en-US" sz="1600" dirty="0">
              <a:latin typeface="+mn-ea"/>
            </a:endParaRPr>
          </a:p>
        </p:txBody>
      </p:sp>
      <p:sp>
        <p:nvSpPr>
          <p:cNvPr id="25" name="十边形 24"/>
          <p:cNvSpPr/>
          <p:nvPr/>
        </p:nvSpPr>
        <p:spPr>
          <a:xfrm>
            <a:off x="4876057" y="2165447"/>
            <a:ext cx="1222834" cy="1127103"/>
          </a:xfrm>
          <a:prstGeom prst="decagon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zh-CN" altLang="en-US" sz="5400" b="1" cap="none" spc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5252442" y="2608523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4624659" y="3352065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项目经验零碎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4368938" y="3780912"/>
            <a:ext cx="236041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+mn-ea"/>
              </a:rPr>
              <a:t>长期在小型软件公司</a:t>
            </a:r>
            <a:r>
              <a:rPr lang="en-US" altLang="zh-CN" sz="1600" dirty="0">
                <a:latin typeface="+mn-ea"/>
              </a:rPr>
              <a:t>/</a:t>
            </a:r>
            <a:r>
              <a:rPr lang="zh-CN" altLang="en-US" sz="1600" dirty="0">
                <a:latin typeface="+mn-ea"/>
              </a:rPr>
              <a:t>外包公司，要么由于公司经常换人，导致项目结构混乱，要么只接触到一些没有太多性能要求，效果要求的小项目</a:t>
            </a:r>
            <a:endParaRPr lang="zh-CN" altLang="en-US" sz="1600" dirty="0">
              <a:latin typeface="+mn-ea"/>
            </a:endParaRPr>
          </a:p>
        </p:txBody>
      </p:sp>
      <p:cxnSp>
        <p:nvCxnSpPr>
          <p:cNvPr id="32" name="直接连接符 31"/>
          <p:cNvCxnSpPr/>
          <p:nvPr/>
        </p:nvCxnSpPr>
        <p:spPr>
          <a:xfrm>
            <a:off x="7346049" y="2263079"/>
            <a:ext cx="0" cy="30326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十边形 32"/>
          <p:cNvSpPr/>
          <p:nvPr/>
        </p:nvSpPr>
        <p:spPr>
          <a:xfrm>
            <a:off x="8128564" y="2110628"/>
            <a:ext cx="1222834" cy="1127103"/>
          </a:xfrm>
          <a:prstGeom prst="decagon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zh-CN" altLang="en-US" sz="5400" b="1" cap="none" spc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8504949" y="2553704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5" name="直接连接符 34"/>
          <p:cNvCxnSpPr/>
          <p:nvPr/>
        </p:nvCxnSpPr>
        <p:spPr>
          <a:xfrm>
            <a:off x="10375275" y="2263079"/>
            <a:ext cx="0" cy="29133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/>
          <p:cNvSpPr txBox="1"/>
          <p:nvPr/>
        </p:nvSpPr>
        <p:spPr>
          <a:xfrm>
            <a:off x="7877166" y="3297246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渴望快速提升自己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7621449" y="3726093"/>
            <a:ext cx="236041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+mn-ea"/>
              </a:rPr>
              <a:t>时间就是金钱，只有认识到时间的重要性的人，才会管理好自己的时间，才会讲学习有条不紊的进行，而</a:t>
            </a:r>
            <a:r>
              <a:rPr lang="zh-CN" altLang="en-US" sz="1600" b="1" dirty="0">
                <a:latin typeface="+mn-ea"/>
              </a:rPr>
              <a:t>学习是没有捷径的，如果非得找捷径那就是有人带着你走</a:t>
            </a:r>
            <a:endParaRPr lang="zh-CN" altLang="en-US" sz="1600" b="1" dirty="0">
              <a:latin typeface="+mn-ea"/>
            </a:endParaRPr>
          </a:p>
        </p:txBody>
      </p:sp>
      <p:cxnSp>
        <p:nvCxnSpPr>
          <p:cNvPr id="38" name="直接连接符 37"/>
          <p:cNvCxnSpPr/>
          <p:nvPr/>
        </p:nvCxnSpPr>
        <p:spPr>
          <a:xfrm>
            <a:off x="7019984" y="2263079"/>
            <a:ext cx="0" cy="30326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/>
        </p:nvCxnSpPr>
        <p:spPr>
          <a:xfrm>
            <a:off x="4113753" y="2317898"/>
            <a:ext cx="0" cy="30326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9" name="圆角矩形 8"/>
          <p:cNvSpPr/>
          <p:nvPr/>
        </p:nvSpPr>
        <p:spPr bwMode="auto">
          <a:xfrm>
            <a:off x="506503" y="316390"/>
            <a:ext cx="4652053" cy="519736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eaLnBrk="1" hangingPunct="1">
              <a:buClr>
                <a:srgbClr val="FF0000"/>
              </a:buClr>
              <a:defRPr/>
            </a:pPr>
            <a:r>
              <a:rPr lang="zh-CN" altLang="en-US" sz="2000" dirty="0">
                <a:solidFill>
                  <a:srgbClr val="0070C0"/>
                </a:solidFill>
              </a:rPr>
              <a:t>怎样去学习？</a:t>
            </a:r>
            <a:endParaRPr lang="zh-CN" altLang="en-US" sz="2000" dirty="0">
              <a:solidFill>
                <a:srgbClr val="0070C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9366" y="1904293"/>
            <a:ext cx="2696617" cy="351440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5983" y="4056147"/>
            <a:ext cx="4873106" cy="126539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5983" y="2149786"/>
            <a:ext cx="5049055" cy="1239649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0887" y="2085361"/>
            <a:ext cx="2892351" cy="337771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4809" y="2085361"/>
            <a:ext cx="2933333" cy="333333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pic>
        <p:nvPicPr>
          <p:cNvPr id="4" name="图片 3" descr="p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0800" y="-147955"/>
            <a:ext cx="12244070" cy="78955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879" y="371042"/>
            <a:ext cx="3919150" cy="410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5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腾讯课堂权威保障</a:t>
            </a:r>
            <a:endParaRPr lang="en-US" altLang="zh-CN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grpSp>
        <p:nvGrpSpPr>
          <p:cNvPr id="21" name="PA_组合 47"/>
          <p:cNvGrpSpPr/>
          <p:nvPr>
            <p:custDataLst>
              <p:tags r:id="rId3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22" name="矩形 21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40" name="Freeform 6"/>
          <p:cNvSpPr/>
          <p:nvPr/>
        </p:nvSpPr>
        <p:spPr>
          <a:xfrm>
            <a:off x="5749676" y="3253980"/>
            <a:ext cx="663196" cy="663196"/>
          </a:xfrm>
          <a:custGeom>
            <a:avLst/>
            <a:gdLst>
              <a:gd name="connsiteX0" fmla="*/ 151794 w 1145182"/>
              <a:gd name="connsiteY0" fmla="*/ 437918 h 1145182"/>
              <a:gd name="connsiteX1" fmla="*/ 437918 w 1145182"/>
              <a:gd name="connsiteY1" fmla="*/ 437918 h 1145182"/>
              <a:gd name="connsiteX2" fmla="*/ 437918 w 1145182"/>
              <a:gd name="connsiteY2" fmla="*/ 151794 h 1145182"/>
              <a:gd name="connsiteX3" fmla="*/ 707264 w 1145182"/>
              <a:gd name="connsiteY3" fmla="*/ 151794 h 1145182"/>
              <a:gd name="connsiteX4" fmla="*/ 707264 w 1145182"/>
              <a:gd name="connsiteY4" fmla="*/ 437918 h 1145182"/>
              <a:gd name="connsiteX5" fmla="*/ 993388 w 1145182"/>
              <a:gd name="connsiteY5" fmla="*/ 437918 h 1145182"/>
              <a:gd name="connsiteX6" fmla="*/ 993388 w 1145182"/>
              <a:gd name="connsiteY6" fmla="*/ 707264 h 1145182"/>
              <a:gd name="connsiteX7" fmla="*/ 707264 w 1145182"/>
              <a:gd name="connsiteY7" fmla="*/ 707264 h 1145182"/>
              <a:gd name="connsiteX8" fmla="*/ 707264 w 1145182"/>
              <a:gd name="connsiteY8" fmla="*/ 993388 h 1145182"/>
              <a:gd name="connsiteX9" fmla="*/ 437918 w 1145182"/>
              <a:gd name="connsiteY9" fmla="*/ 993388 h 1145182"/>
              <a:gd name="connsiteX10" fmla="*/ 437918 w 1145182"/>
              <a:gd name="connsiteY10" fmla="*/ 707264 h 1145182"/>
              <a:gd name="connsiteX11" fmla="*/ 151794 w 1145182"/>
              <a:gd name="connsiteY11" fmla="*/ 707264 h 1145182"/>
              <a:gd name="connsiteX12" fmla="*/ 151794 w 1145182"/>
              <a:gd name="connsiteY12" fmla="*/ 437918 h 1145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45182" h="1145182">
                <a:moveTo>
                  <a:pt x="151794" y="437918"/>
                </a:moveTo>
                <a:lnTo>
                  <a:pt x="437918" y="437918"/>
                </a:lnTo>
                <a:lnTo>
                  <a:pt x="437918" y="151794"/>
                </a:lnTo>
                <a:lnTo>
                  <a:pt x="707264" y="151794"/>
                </a:lnTo>
                <a:lnTo>
                  <a:pt x="707264" y="437918"/>
                </a:lnTo>
                <a:lnTo>
                  <a:pt x="993388" y="437918"/>
                </a:lnTo>
                <a:lnTo>
                  <a:pt x="993388" y="707264"/>
                </a:lnTo>
                <a:lnTo>
                  <a:pt x="707264" y="707264"/>
                </a:lnTo>
                <a:lnTo>
                  <a:pt x="707264" y="993388"/>
                </a:lnTo>
                <a:lnTo>
                  <a:pt x="437918" y="993388"/>
                </a:lnTo>
                <a:lnTo>
                  <a:pt x="437918" y="707264"/>
                </a:lnTo>
                <a:lnTo>
                  <a:pt x="151794" y="707264"/>
                </a:lnTo>
                <a:lnTo>
                  <a:pt x="151794" y="437918"/>
                </a:lnTo>
                <a:close/>
              </a:path>
            </a:pathLst>
          </a:custGeom>
          <a:solidFill>
            <a:srgbClr val="21221F">
              <a:lumMod val="50000"/>
              <a:lumOff val="50000"/>
            </a:srgbClr>
          </a:solidFill>
          <a:ln>
            <a:noFill/>
          </a:ln>
          <a:effectLst/>
        </p:spPr>
        <p:txBody>
          <a:bodyPr spcFirstLastPara="0" vert="horz" wrap="square" lIns="151794" tIns="437918" rIns="151794" bIns="437918" numCol="1" spcCol="1270" anchor="ctr" anchorCtr="0">
            <a:noAutofit/>
          </a:bodyPr>
          <a:lstStyle/>
          <a:p>
            <a:pPr marL="0" marR="0" lvl="0" indent="0" algn="ctr" defTabSz="84455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defRPr/>
            </a:pPr>
            <a:endParaRPr kumimoji="0" lang="en-US" sz="19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41" name="Freeform 8"/>
          <p:cNvSpPr/>
          <p:nvPr/>
        </p:nvSpPr>
        <p:spPr>
          <a:xfrm>
            <a:off x="6824512" y="3372898"/>
            <a:ext cx="363615" cy="425360"/>
          </a:xfrm>
          <a:custGeom>
            <a:avLst/>
            <a:gdLst>
              <a:gd name="connsiteX0" fmla="*/ 0 w 627876"/>
              <a:gd name="connsiteY0" fmla="*/ 146899 h 734496"/>
              <a:gd name="connsiteX1" fmla="*/ 313938 w 627876"/>
              <a:gd name="connsiteY1" fmla="*/ 146899 h 734496"/>
              <a:gd name="connsiteX2" fmla="*/ 313938 w 627876"/>
              <a:gd name="connsiteY2" fmla="*/ 0 h 734496"/>
              <a:gd name="connsiteX3" fmla="*/ 627876 w 627876"/>
              <a:gd name="connsiteY3" fmla="*/ 367248 h 734496"/>
              <a:gd name="connsiteX4" fmla="*/ 313938 w 627876"/>
              <a:gd name="connsiteY4" fmla="*/ 734496 h 734496"/>
              <a:gd name="connsiteX5" fmla="*/ 313938 w 627876"/>
              <a:gd name="connsiteY5" fmla="*/ 587597 h 734496"/>
              <a:gd name="connsiteX6" fmla="*/ 0 w 627876"/>
              <a:gd name="connsiteY6" fmla="*/ 587597 h 734496"/>
              <a:gd name="connsiteX7" fmla="*/ 0 w 627876"/>
              <a:gd name="connsiteY7" fmla="*/ 146899 h 734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7876" h="734496">
                <a:moveTo>
                  <a:pt x="0" y="146899"/>
                </a:moveTo>
                <a:lnTo>
                  <a:pt x="313938" y="146899"/>
                </a:lnTo>
                <a:lnTo>
                  <a:pt x="313938" y="0"/>
                </a:lnTo>
                <a:lnTo>
                  <a:pt x="627876" y="367248"/>
                </a:lnTo>
                <a:lnTo>
                  <a:pt x="313938" y="734496"/>
                </a:lnTo>
                <a:lnTo>
                  <a:pt x="313938" y="587597"/>
                </a:lnTo>
                <a:lnTo>
                  <a:pt x="0" y="587597"/>
                </a:lnTo>
                <a:lnTo>
                  <a:pt x="0" y="146899"/>
                </a:lnTo>
                <a:close/>
              </a:path>
            </a:pathLst>
          </a:custGeom>
          <a:solidFill>
            <a:srgbClr val="21221F">
              <a:lumMod val="50000"/>
              <a:lumOff val="50000"/>
            </a:srgbClr>
          </a:solidFill>
          <a:ln>
            <a:noFill/>
          </a:ln>
          <a:effectLst/>
        </p:spPr>
        <p:txBody>
          <a:bodyPr spcFirstLastPara="0" vert="horz" wrap="square" lIns="0" tIns="146899" rIns="188363" bIns="146899" numCol="1" spcCol="1270" anchor="ctr" anchorCtr="0">
            <a:noAutofit/>
          </a:bodyPr>
          <a:lstStyle/>
          <a:p>
            <a:pPr marL="0" marR="0" lvl="0" indent="0" algn="ctr" defTabSz="137795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defRPr/>
            </a:pPr>
            <a:endParaRPr kumimoji="0" lang="en-US" sz="31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142" name="Group 35"/>
          <p:cNvGrpSpPr/>
          <p:nvPr/>
        </p:nvGrpSpPr>
        <p:grpSpPr>
          <a:xfrm>
            <a:off x="2237014" y="1548516"/>
            <a:ext cx="3226672" cy="1542257"/>
            <a:chOff x="1083494" y="1886752"/>
            <a:chExt cx="3073998" cy="1542257"/>
          </a:xfrm>
        </p:grpSpPr>
        <p:grpSp>
          <p:nvGrpSpPr>
            <p:cNvPr id="143" name="Group 10"/>
            <p:cNvGrpSpPr/>
            <p:nvPr/>
          </p:nvGrpSpPr>
          <p:grpSpPr>
            <a:xfrm>
              <a:off x="1084494" y="1886752"/>
              <a:ext cx="2097706" cy="769441"/>
              <a:chOff x="1037626" y="2017942"/>
              <a:chExt cx="2097706" cy="769441"/>
            </a:xfrm>
          </p:grpSpPr>
          <p:sp>
            <p:nvSpPr>
              <p:cNvPr id="145" name="TextBox 144"/>
              <p:cNvSpPr txBox="1"/>
              <p:nvPr/>
            </p:nvSpPr>
            <p:spPr>
              <a:xfrm>
                <a:off x="1037626" y="2017942"/>
                <a:ext cx="748923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vi-VN" sz="4400" b="0" i="0" u="none" strike="noStrike" kern="0" cap="none" spc="0" normalizeH="0" baseline="0" noProof="0">
                    <a:ln>
                      <a:noFill/>
                    </a:ln>
                    <a:solidFill>
                      <a:srgbClr val="1C789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pitchFamily="34" charset="-122"/>
                  </a:rPr>
                  <a:t>01</a:t>
                </a:r>
                <a:endParaRPr kumimoji="0" lang="en-US" sz="4400" b="0" i="0" u="none" strike="noStrike" kern="0" cap="none" spc="0" normalizeH="0" baseline="0" noProof="0">
                  <a:ln>
                    <a:noFill/>
                  </a:ln>
                  <a:solidFill>
                    <a:srgbClr val="1C789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146" name="Straight Connector 12"/>
              <p:cNvCxnSpPr/>
              <p:nvPr/>
            </p:nvCxnSpPr>
            <p:spPr>
              <a:xfrm>
                <a:off x="1130364" y="2706891"/>
                <a:ext cx="689246" cy="0"/>
              </a:xfrm>
              <a:prstGeom prst="line">
                <a:avLst/>
              </a:prstGeom>
              <a:noFill/>
              <a:ln w="25400" cap="flat" cmpd="sng" algn="ctr">
                <a:solidFill>
                  <a:srgbClr val="1C789F"/>
                </a:solidFill>
                <a:prstDash val="solid"/>
                <a:miter lim="800000"/>
              </a:ln>
              <a:effectLst/>
            </p:spPr>
          </p:cxnSp>
          <p:sp>
            <p:nvSpPr>
              <p:cNvPr id="147" name="TextBox 146"/>
              <p:cNvSpPr txBox="1"/>
              <p:nvPr/>
            </p:nvSpPr>
            <p:spPr>
              <a:xfrm>
                <a:off x="1786549" y="2229049"/>
                <a:ext cx="134878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221F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支付保障</a:t>
                </a:r>
                <a:endParaRPr kumimoji="0" lang="en-US" altLang="zh-CN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21221F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44" name="TextBox 143"/>
            <p:cNvSpPr txBox="1"/>
            <p:nvPr/>
          </p:nvSpPr>
          <p:spPr>
            <a:xfrm>
              <a:off x="1083494" y="2690345"/>
              <a:ext cx="307399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lnSpc>
                  <a:spcPct val="150000"/>
                </a:lnSpc>
              </a:pPr>
              <a:r>
                <a:rPr lang="zh-CN" altLang="en-US" sz="1400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腾讯课堂为保障学员付费安全提供的官方服务，监督享学教学质量与售后服务</a:t>
              </a:r>
              <a:r>
                <a:rPr lang="zh-CN" altLang="en-US" sz="1400" kern="0" dirty="0">
                  <a:solidFill>
                    <a:srgbClr val="21221F">
                      <a:lumMod val="50000"/>
                      <a:lumOff val="50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；</a:t>
              </a: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21221F">
                    <a:lumMod val="50000"/>
                    <a:lumOff val="5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48" name="Group 36"/>
          <p:cNvGrpSpPr/>
          <p:nvPr/>
        </p:nvGrpSpPr>
        <p:grpSpPr>
          <a:xfrm>
            <a:off x="2237014" y="4160172"/>
            <a:ext cx="3226672" cy="1508105"/>
            <a:chOff x="1037626" y="4251612"/>
            <a:chExt cx="2372146" cy="1508105"/>
          </a:xfrm>
        </p:grpSpPr>
        <p:grpSp>
          <p:nvGrpSpPr>
            <p:cNvPr id="149" name="Group 18"/>
            <p:cNvGrpSpPr/>
            <p:nvPr/>
          </p:nvGrpSpPr>
          <p:grpSpPr>
            <a:xfrm>
              <a:off x="1038625" y="4251612"/>
              <a:ext cx="2196755" cy="769441"/>
              <a:chOff x="1084493" y="4840214"/>
              <a:chExt cx="2196755" cy="769441"/>
            </a:xfrm>
          </p:grpSpPr>
          <p:sp>
            <p:nvSpPr>
              <p:cNvPr id="151" name="TextBox 150"/>
              <p:cNvSpPr txBox="1"/>
              <p:nvPr/>
            </p:nvSpPr>
            <p:spPr>
              <a:xfrm>
                <a:off x="1084493" y="4840214"/>
                <a:ext cx="748923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vi-VN" sz="4400" b="0" i="0" u="none" strike="noStrike" kern="0" cap="none" spc="0" normalizeH="0" baseline="0" noProof="0">
                    <a:ln>
                      <a:noFill/>
                    </a:ln>
                    <a:solidFill>
                      <a:srgbClr val="F79A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pitchFamily="34" charset="-122"/>
                  </a:rPr>
                  <a:t>02</a:t>
                </a:r>
                <a:endParaRPr kumimoji="0" lang="en-US" sz="4400" b="0" i="0" u="none" strike="noStrike" kern="0" cap="none" spc="0" normalizeH="0" baseline="0" noProof="0">
                  <a:ln>
                    <a:noFill/>
                  </a:ln>
                  <a:solidFill>
                    <a:srgbClr val="F79A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152" name="Straight Connector 20"/>
              <p:cNvCxnSpPr/>
              <p:nvPr/>
            </p:nvCxnSpPr>
            <p:spPr>
              <a:xfrm>
                <a:off x="1130364" y="5527365"/>
                <a:ext cx="689246" cy="0"/>
              </a:xfrm>
              <a:prstGeom prst="line">
                <a:avLst/>
              </a:prstGeom>
              <a:noFill/>
              <a:ln w="25400" cap="flat" cmpd="sng" algn="ctr">
                <a:solidFill>
                  <a:srgbClr val="F79A00"/>
                </a:solidFill>
                <a:prstDash val="solid"/>
                <a:miter lim="800000"/>
              </a:ln>
              <a:effectLst/>
            </p:spPr>
          </p:cxnSp>
          <p:sp>
            <p:nvSpPr>
              <p:cNvPr id="153" name="TextBox 152"/>
              <p:cNvSpPr txBox="1"/>
              <p:nvPr/>
            </p:nvSpPr>
            <p:spPr>
              <a:xfrm>
                <a:off x="1865476" y="4959710"/>
                <a:ext cx="141577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400" kern="0" dirty="0">
                    <a:solidFill>
                      <a:srgbClr val="21221F">
                        <a:lumMod val="75000"/>
                        <a:lumOff val="2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师资保障</a:t>
                </a:r>
                <a:endParaRPr lang="en-US" altLang="zh-CN" sz="2400" kern="0" dirty="0">
                  <a:solidFill>
                    <a:srgbClr val="21221F">
                      <a:lumMod val="75000"/>
                      <a:lumOff val="2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50" name="TextBox 149"/>
            <p:cNvSpPr txBox="1"/>
            <p:nvPr/>
          </p:nvSpPr>
          <p:spPr>
            <a:xfrm>
              <a:off x="1037626" y="5021053"/>
              <a:ext cx="237214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一线互联网</a:t>
              </a:r>
              <a:r>
                <a:rPr lang="en-US" altLang="zh-CN" sz="1400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10</a:t>
              </a:r>
              <a:r>
                <a:rPr lang="zh-CN" altLang="en-US" sz="1400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余年移动开发架构师大牛授课，</a:t>
              </a:r>
              <a:r>
                <a:rPr lang="en-US" altLang="zh-CN" sz="1400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7×24</a:t>
              </a:r>
              <a:r>
                <a:rPr lang="zh-CN" altLang="en-US" sz="1400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小时答疑服务</a:t>
              </a:r>
              <a:endParaRPr lang="en-US" altLang="zh-CN" sz="1400" kern="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60" name="Group 4"/>
          <p:cNvGrpSpPr/>
          <p:nvPr/>
        </p:nvGrpSpPr>
        <p:grpSpPr>
          <a:xfrm>
            <a:off x="5521306" y="4357891"/>
            <a:ext cx="1143443" cy="1143443"/>
            <a:chOff x="4203359" y="4010024"/>
            <a:chExt cx="1143443" cy="1143443"/>
          </a:xfrm>
        </p:grpSpPr>
        <p:sp>
          <p:nvSpPr>
            <p:cNvPr id="161" name="Freeform 7"/>
            <p:cNvSpPr/>
            <p:nvPr/>
          </p:nvSpPr>
          <p:spPr>
            <a:xfrm>
              <a:off x="4203359" y="4010024"/>
              <a:ext cx="1143443" cy="1143443"/>
            </a:xfrm>
            <a:custGeom>
              <a:avLst/>
              <a:gdLst>
                <a:gd name="connsiteX0" fmla="*/ 0 w 1974453"/>
                <a:gd name="connsiteY0" fmla="*/ 987227 h 1974453"/>
                <a:gd name="connsiteX1" fmla="*/ 987227 w 1974453"/>
                <a:gd name="connsiteY1" fmla="*/ 0 h 1974453"/>
                <a:gd name="connsiteX2" fmla="*/ 1974454 w 1974453"/>
                <a:gd name="connsiteY2" fmla="*/ 987227 h 1974453"/>
                <a:gd name="connsiteX3" fmla="*/ 987227 w 1974453"/>
                <a:gd name="connsiteY3" fmla="*/ 1974454 h 1974453"/>
                <a:gd name="connsiteX4" fmla="*/ 0 w 1974453"/>
                <a:gd name="connsiteY4" fmla="*/ 987227 h 1974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74453" h="1974453">
                  <a:moveTo>
                    <a:pt x="0" y="987227"/>
                  </a:moveTo>
                  <a:cubicBezTo>
                    <a:pt x="0" y="441997"/>
                    <a:pt x="441997" y="0"/>
                    <a:pt x="987227" y="0"/>
                  </a:cubicBezTo>
                  <a:cubicBezTo>
                    <a:pt x="1532457" y="0"/>
                    <a:pt x="1974454" y="441997"/>
                    <a:pt x="1974454" y="987227"/>
                  </a:cubicBezTo>
                  <a:cubicBezTo>
                    <a:pt x="1974454" y="1532457"/>
                    <a:pt x="1532457" y="1974454"/>
                    <a:pt x="987227" y="1974454"/>
                  </a:cubicBezTo>
                  <a:cubicBezTo>
                    <a:pt x="441997" y="1974454"/>
                    <a:pt x="0" y="1532457"/>
                    <a:pt x="0" y="987227"/>
                  </a:cubicBezTo>
                  <a:close/>
                </a:path>
              </a:pathLst>
            </a:custGeom>
            <a:solidFill>
              <a:srgbClr val="F79A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spcFirstLastPara="0" vert="horz" wrap="square" lIns="345032" tIns="345032" rIns="345032" bIns="345032" numCol="1" spcCol="1270" anchor="ctr" anchorCtr="0">
              <a:noAutofit/>
            </a:bodyPr>
            <a:lstStyle/>
            <a:p>
              <a:pPr marL="0" marR="0" lvl="0" indent="0" algn="ctr" defTabSz="195580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defRPr/>
              </a:pPr>
              <a:endParaRPr kumimoji="0" lang="en-US" sz="4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162" name="Group 28"/>
            <p:cNvGrpSpPr/>
            <p:nvPr/>
          </p:nvGrpSpPr>
          <p:grpSpPr>
            <a:xfrm>
              <a:off x="4557729" y="4317307"/>
              <a:ext cx="443388" cy="646332"/>
              <a:chOff x="7165975" y="7021513"/>
              <a:chExt cx="638175" cy="930275"/>
            </a:xfrm>
            <a:solidFill>
              <a:srgbClr val="FFFFFF"/>
            </a:solidFill>
          </p:grpSpPr>
          <p:sp>
            <p:nvSpPr>
              <p:cNvPr id="163" name="AutoShape 113"/>
              <p:cNvSpPr/>
              <p:nvPr/>
            </p:nvSpPr>
            <p:spPr bwMode="auto">
              <a:xfrm>
                <a:off x="7165975" y="7021513"/>
                <a:ext cx="638175" cy="93027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5386" y="14175"/>
                    </a:moveTo>
                    <a:lnTo>
                      <a:pt x="6223" y="14175"/>
                    </a:lnTo>
                    <a:cubicBezTo>
                      <a:pt x="5734" y="13446"/>
                      <a:pt x="5147" y="12716"/>
                      <a:pt x="4568" y="12003"/>
                    </a:cubicBezTo>
                    <a:cubicBezTo>
                      <a:pt x="3287" y="10427"/>
                      <a:pt x="1963" y="8797"/>
                      <a:pt x="1963" y="7425"/>
                    </a:cubicBezTo>
                    <a:cubicBezTo>
                      <a:pt x="1963" y="4075"/>
                      <a:pt x="5927" y="1350"/>
                      <a:pt x="10800" y="1350"/>
                    </a:cubicBezTo>
                    <a:cubicBezTo>
                      <a:pt x="15672" y="1350"/>
                      <a:pt x="19636" y="4075"/>
                      <a:pt x="19636" y="7425"/>
                    </a:cubicBezTo>
                    <a:cubicBezTo>
                      <a:pt x="19636" y="8787"/>
                      <a:pt x="18312" y="10425"/>
                      <a:pt x="17029" y="12011"/>
                    </a:cubicBezTo>
                    <a:cubicBezTo>
                      <a:pt x="16455" y="12723"/>
                      <a:pt x="15873" y="13449"/>
                      <a:pt x="15386" y="14175"/>
                    </a:cubicBezTo>
                    <a:moveTo>
                      <a:pt x="10800" y="20249"/>
                    </a:moveTo>
                    <a:cubicBezTo>
                      <a:pt x="9805" y="20249"/>
                      <a:pt x="9347" y="20171"/>
                      <a:pt x="8839" y="19406"/>
                    </a:cubicBezTo>
                    <a:lnTo>
                      <a:pt x="13000" y="19048"/>
                    </a:lnTo>
                    <a:cubicBezTo>
                      <a:pt x="12398" y="20164"/>
                      <a:pt x="11959" y="20249"/>
                      <a:pt x="10800" y="20249"/>
                    </a:cubicBezTo>
                    <a:moveTo>
                      <a:pt x="7595" y="16813"/>
                    </a:moveTo>
                    <a:cubicBezTo>
                      <a:pt x="7417" y="16407"/>
                      <a:pt x="7215" y="15978"/>
                      <a:pt x="6991" y="15525"/>
                    </a:cubicBezTo>
                    <a:lnTo>
                      <a:pt x="14616" y="15525"/>
                    </a:lnTo>
                    <a:cubicBezTo>
                      <a:pt x="14496" y="15767"/>
                      <a:pt x="14375" y="16010"/>
                      <a:pt x="14270" y="16239"/>
                    </a:cubicBezTo>
                    <a:cubicBezTo>
                      <a:pt x="14270" y="16239"/>
                      <a:pt x="7595" y="16813"/>
                      <a:pt x="7595" y="16813"/>
                    </a:cubicBezTo>
                    <a:close/>
                    <a:moveTo>
                      <a:pt x="13345" y="18343"/>
                    </a:moveTo>
                    <a:lnTo>
                      <a:pt x="8476" y="18762"/>
                    </a:lnTo>
                    <a:cubicBezTo>
                      <a:pt x="8303" y="18416"/>
                      <a:pt x="8116" y="18011"/>
                      <a:pt x="7890" y="17483"/>
                    </a:cubicBezTo>
                    <a:cubicBezTo>
                      <a:pt x="7887" y="17477"/>
                      <a:pt x="7883" y="17469"/>
                      <a:pt x="7881" y="17462"/>
                    </a:cubicBezTo>
                    <a:lnTo>
                      <a:pt x="13957" y="16941"/>
                    </a:lnTo>
                    <a:cubicBezTo>
                      <a:pt x="13871" y="17140"/>
                      <a:pt x="13778" y="17350"/>
                      <a:pt x="13698" y="17537"/>
                    </a:cubicBezTo>
                    <a:cubicBezTo>
                      <a:pt x="13569" y="17841"/>
                      <a:pt x="13453" y="18104"/>
                      <a:pt x="13345" y="18343"/>
                    </a:cubicBezTo>
                    <a:moveTo>
                      <a:pt x="10800" y="0"/>
                    </a:moveTo>
                    <a:cubicBezTo>
                      <a:pt x="4835" y="0"/>
                      <a:pt x="0" y="3324"/>
                      <a:pt x="0" y="7425"/>
                    </a:cubicBezTo>
                    <a:cubicBezTo>
                      <a:pt x="0" y="10146"/>
                      <a:pt x="3621" y="13029"/>
                      <a:pt x="4939" y="15562"/>
                    </a:cubicBezTo>
                    <a:cubicBezTo>
                      <a:pt x="6906" y="19339"/>
                      <a:pt x="6688" y="21599"/>
                      <a:pt x="10800" y="21599"/>
                    </a:cubicBezTo>
                    <a:cubicBezTo>
                      <a:pt x="14972" y="21599"/>
                      <a:pt x="14692" y="19349"/>
                      <a:pt x="16660" y="15577"/>
                    </a:cubicBezTo>
                    <a:cubicBezTo>
                      <a:pt x="17983" y="13039"/>
                      <a:pt x="21600" y="10124"/>
                      <a:pt x="21600" y="7425"/>
                    </a:cubicBezTo>
                    <a:cubicBezTo>
                      <a:pt x="21600" y="3324"/>
                      <a:pt x="16764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3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4" name="AutoShape 114"/>
              <p:cNvSpPr/>
              <p:nvPr/>
            </p:nvSpPr>
            <p:spPr bwMode="auto">
              <a:xfrm>
                <a:off x="7310438" y="7167563"/>
                <a:ext cx="188912" cy="18891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9938" y="0"/>
                    </a:moveTo>
                    <a:cubicBezTo>
                      <a:pt x="8943" y="0"/>
                      <a:pt x="0" y="8942"/>
                      <a:pt x="0" y="19938"/>
                    </a:cubicBezTo>
                    <a:cubicBezTo>
                      <a:pt x="0" y="20855"/>
                      <a:pt x="743" y="21600"/>
                      <a:pt x="1661" y="21600"/>
                    </a:cubicBezTo>
                    <a:cubicBezTo>
                      <a:pt x="2579" y="21600"/>
                      <a:pt x="3323" y="20855"/>
                      <a:pt x="3323" y="19938"/>
                    </a:cubicBezTo>
                    <a:cubicBezTo>
                      <a:pt x="3323" y="10777"/>
                      <a:pt x="10777" y="3323"/>
                      <a:pt x="19938" y="3323"/>
                    </a:cubicBezTo>
                    <a:cubicBezTo>
                      <a:pt x="20856" y="3323"/>
                      <a:pt x="21600" y="2578"/>
                      <a:pt x="21600" y="1661"/>
                    </a:cubicBezTo>
                    <a:cubicBezTo>
                      <a:pt x="21600" y="744"/>
                      <a:pt x="20856" y="0"/>
                      <a:pt x="19938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3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65" name="Group 3"/>
          <p:cNvGrpSpPr/>
          <p:nvPr/>
        </p:nvGrpSpPr>
        <p:grpSpPr>
          <a:xfrm>
            <a:off x="5509553" y="1780387"/>
            <a:ext cx="1143443" cy="1143443"/>
            <a:chOff x="4203359" y="2017690"/>
            <a:chExt cx="1143443" cy="1143443"/>
          </a:xfrm>
        </p:grpSpPr>
        <p:sp>
          <p:nvSpPr>
            <p:cNvPr id="166" name="Freeform 5"/>
            <p:cNvSpPr/>
            <p:nvPr/>
          </p:nvSpPr>
          <p:spPr>
            <a:xfrm>
              <a:off x="4203359" y="2017690"/>
              <a:ext cx="1143443" cy="1143443"/>
            </a:xfrm>
            <a:custGeom>
              <a:avLst/>
              <a:gdLst>
                <a:gd name="connsiteX0" fmla="*/ 0 w 1974453"/>
                <a:gd name="connsiteY0" fmla="*/ 987227 h 1974453"/>
                <a:gd name="connsiteX1" fmla="*/ 987227 w 1974453"/>
                <a:gd name="connsiteY1" fmla="*/ 0 h 1974453"/>
                <a:gd name="connsiteX2" fmla="*/ 1974454 w 1974453"/>
                <a:gd name="connsiteY2" fmla="*/ 987227 h 1974453"/>
                <a:gd name="connsiteX3" fmla="*/ 987227 w 1974453"/>
                <a:gd name="connsiteY3" fmla="*/ 1974454 h 1974453"/>
                <a:gd name="connsiteX4" fmla="*/ 0 w 1974453"/>
                <a:gd name="connsiteY4" fmla="*/ 987227 h 1974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74453" h="1974453">
                  <a:moveTo>
                    <a:pt x="0" y="987227"/>
                  </a:moveTo>
                  <a:cubicBezTo>
                    <a:pt x="0" y="441997"/>
                    <a:pt x="441997" y="0"/>
                    <a:pt x="987227" y="0"/>
                  </a:cubicBezTo>
                  <a:cubicBezTo>
                    <a:pt x="1532457" y="0"/>
                    <a:pt x="1974454" y="441997"/>
                    <a:pt x="1974454" y="987227"/>
                  </a:cubicBezTo>
                  <a:cubicBezTo>
                    <a:pt x="1974454" y="1532457"/>
                    <a:pt x="1532457" y="1974454"/>
                    <a:pt x="987227" y="1974454"/>
                  </a:cubicBezTo>
                  <a:cubicBezTo>
                    <a:pt x="441997" y="1974454"/>
                    <a:pt x="0" y="1532457"/>
                    <a:pt x="0" y="987227"/>
                  </a:cubicBezTo>
                  <a:close/>
                </a:path>
              </a:pathLst>
            </a:custGeom>
            <a:solidFill>
              <a:srgbClr val="1C789F">
                <a:hueOff val="0"/>
                <a:satOff val="0"/>
                <a:lumOff val="0"/>
                <a:alphaOff val="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spcFirstLastPara="0" vert="horz" wrap="square" lIns="345032" tIns="345032" rIns="345032" bIns="345032" numCol="1" spcCol="1270" anchor="ctr" anchorCtr="0">
              <a:noAutofit/>
            </a:bodyPr>
            <a:lstStyle/>
            <a:p>
              <a:pPr marL="0" marR="0" lvl="0" indent="0" algn="ctr" defTabSz="195580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defRPr/>
              </a:pPr>
              <a:endParaRPr kumimoji="0" lang="en-US" sz="4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167" name="Group 31"/>
            <p:cNvGrpSpPr/>
            <p:nvPr/>
          </p:nvGrpSpPr>
          <p:grpSpPr>
            <a:xfrm>
              <a:off x="4520390" y="2320155"/>
              <a:ext cx="509379" cy="509379"/>
              <a:chOff x="7021513" y="5164138"/>
              <a:chExt cx="928687" cy="928687"/>
            </a:xfrm>
            <a:solidFill>
              <a:srgbClr val="FFFFFF"/>
            </a:solidFill>
          </p:grpSpPr>
          <p:sp>
            <p:nvSpPr>
              <p:cNvPr id="168" name="AutoShape 126"/>
              <p:cNvSpPr/>
              <p:nvPr/>
            </p:nvSpPr>
            <p:spPr bwMode="auto">
              <a:xfrm>
                <a:off x="7021513" y="5164138"/>
                <a:ext cx="928687" cy="928687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3499" y="14850"/>
                    </a:moveTo>
                    <a:cubicBezTo>
                      <a:pt x="9772" y="14850"/>
                      <a:pt x="6749" y="11827"/>
                      <a:pt x="6749" y="8100"/>
                    </a:cubicBezTo>
                    <a:cubicBezTo>
                      <a:pt x="6749" y="4372"/>
                      <a:pt x="9772" y="1350"/>
                      <a:pt x="13499" y="1350"/>
                    </a:cubicBezTo>
                    <a:cubicBezTo>
                      <a:pt x="17227" y="1350"/>
                      <a:pt x="20249" y="4372"/>
                      <a:pt x="20249" y="8100"/>
                    </a:cubicBezTo>
                    <a:cubicBezTo>
                      <a:pt x="20249" y="11827"/>
                      <a:pt x="17227" y="14850"/>
                      <a:pt x="13499" y="14850"/>
                    </a:cubicBezTo>
                    <a:moveTo>
                      <a:pt x="3236" y="20042"/>
                    </a:moveTo>
                    <a:cubicBezTo>
                      <a:pt x="3019" y="20266"/>
                      <a:pt x="2718" y="20408"/>
                      <a:pt x="2382" y="20408"/>
                    </a:cubicBezTo>
                    <a:cubicBezTo>
                      <a:pt x="1724" y="20408"/>
                      <a:pt x="1191" y="19875"/>
                      <a:pt x="1191" y="19218"/>
                    </a:cubicBezTo>
                    <a:cubicBezTo>
                      <a:pt x="1191" y="18881"/>
                      <a:pt x="1332" y="18580"/>
                      <a:pt x="1557" y="18363"/>
                    </a:cubicBezTo>
                    <a:lnTo>
                      <a:pt x="1551" y="18358"/>
                    </a:lnTo>
                    <a:lnTo>
                      <a:pt x="6996" y="12913"/>
                    </a:lnTo>
                    <a:cubicBezTo>
                      <a:pt x="7472" y="13555"/>
                      <a:pt x="8039" y="14122"/>
                      <a:pt x="8680" y="14599"/>
                    </a:cubicBezTo>
                    <a:cubicBezTo>
                      <a:pt x="8680" y="14599"/>
                      <a:pt x="3236" y="20042"/>
                      <a:pt x="3236" y="20042"/>
                    </a:cubicBezTo>
                    <a:close/>
                    <a:moveTo>
                      <a:pt x="13499" y="0"/>
                    </a:moveTo>
                    <a:cubicBezTo>
                      <a:pt x="9026" y="0"/>
                      <a:pt x="5399" y="3626"/>
                      <a:pt x="5399" y="8100"/>
                    </a:cubicBezTo>
                    <a:cubicBezTo>
                      <a:pt x="5399" y="9467"/>
                      <a:pt x="5742" y="10754"/>
                      <a:pt x="6341" y="11884"/>
                    </a:cubicBezTo>
                    <a:lnTo>
                      <a:pt x="709" y="17515"/>
                    </a:lnTo>
                    <a:lnTo>
                      <a:pt x="713" y="17520"/>
                    </a:lnTo>
                    <a:cubicBezTo>
                      <a:pt x="274" y="17953"/>
                      <a:pt x="0" y="18552"/>
                      <a:pt x="0" y="19218"/>
                    </a:cubicBezTo>
                    <a:cubicBezTo>
                      <a:pt x="0" y="20533"/>
                      <a:pt x="1066" y="21599"/>
                      <a:pt x="2382" y="21599"/>
                    </a:cubicBezTo>
                    <a:cubicBezTo>
                      <a:pt x="3047" y="21599"/>
                      <a:pt x="3647" y="21326"/>
                      <a:pt x="4079" y="20885"/>
                    </a:cubicBezTo>
                    <a:lnTo>
                      <a:pt x="4078" y="20884"/>
                    </a:lnTo>
                    <a:lnTo>
                      <a:pt x="9708" y="15255"/>
                    </a:lnTo>
                    <a:cubicBezTo>
                      <a:pt x="10839" y="15856"/>
                      <a:pt x="12128" y="16200"/>
                      <a:pt x="13499" y="16200"/>
                    </a:cubicBezTo>
                    <a:cubicBezTo>
                      <a:pt x="17973" y="16200"/>
                      <a:pt x="21600" y="12573"/>
                      <a:pt x="21600" y="8100"/>
                    </a:cubicBezTo>
                    <a:cubicBezTo>
                      <a:pt x="21600" y="3626"/>
                      <a:pt x="17973" y="0"/>
                      <a:pt x="13499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3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9" name="AutoShape 127"/>
              <p:cNvSpPr/>
              <p:nvPr/>
            </p:nvSpPr>
            <p:spPr bwMode="auto">
              <a:xfrm>
                <a:off x="7397750" y="5308600"/>
                <a:ext cx="219075" cy="21748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160" y="0"/>
                    </a:moveTo>
                    <a:cubicBezTo>
                      <a:pt x="9025" y="0"/>
                      <a:pt x="0" y="9025"/>
                      <a:pt x="0" y="20160"/>
                    </a:cubicBezTo>
                    <a:cubicBezTo>
                      <a:pt x="0" y="20954"/>
                      <a:pt x="644" y="21600"/>
                      <a:pt x="1440" y="21600"/>
                    </a:cubicBezTo>
                    <a:cubicBezTo>
                      <a:pt x="2235" y="21600"/>
                      <a:pt x="2880" y="20954"/>
                      <a:pt x="2880" y="20160"/>
                    </a:cubicBezTo>
                    <a:cubicBezTo>
                      <a:pt x="2880" y="10618"/>
                      <a:pt x="10617" y="2880"/>
                      <a:pt x="20160" y="2880"/>
                    </a:cubicBezTo>
                    <a:cubicBezTo>
                      <a:pt x="20955" y="2880"/>
                      <a:pt x="21599" y="2234"/>
                      <a:pt x="21599" y="1440"/>
                    </a:cubicBezTo>
                    <a:cubicBezTo>
                      <a:pt x="21599" y="645"/>
                      <a:pt x="20955" y="0"/>
                      <a:pt x="2016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3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70" name="Group 38"/>
          <p:cNvGrpSpPr/>
          <p:nvPr/>
        </p:nvGrpSpPr>
        <p:grpSpPr>
          <a:xfrm>
            <a:off x="7339062" y="2442136"/>
            <a:ext cx="2286885" cy="2286885"/>
            <a:chOff x="6032868" y="2442136"/>
            <a:chExt cx="2286885" cy="2286885"/>
          </a:xfrm>
        </p:grpSpPr>
        <p:sp>
          <p:nvSpPr>
            <p:cNvPr id="171" name="Freeform 9"/>
            <p:cNvSpPr/>
            <p:nvPr/>
          </p:nvSpPr>
          <p:spPr>
            <a:xfrm>
              <a:off x="6032868" y="2442136"/>
              <a:ext cx="2286885" cy="2286885"/>
            </a:xfrm>
            <a:custGeom>
              <a:avLst/>
              <a:gdLst>
                <a:gd name="connsiteX0" fmla="*/ 0 w 3948906"/>
                <a:gd name="connsiteY0" fmla="*/ 1974453 h 3948906"/>
                <a:gd name="connsiteX1" fmla="*/ 1974453 w 3948906"/>
                <a:gd name="connsiteY1" fmla="*/ 0 h 3948906"/>
                <a:gd name="connsiteX2" fmla="*/ 3948906 w 3948906"/>
                <a:gd name="connsiteY2" fmla="*/ 1974453 h 3948906"/>
                <a:gd name="connsiteX3" fmla="*/ 1974453 w 3948906"/>
                <a:gd name="connsiteY3" fmla="*/ 3948906 h 3948906"/>
                <a:gd name="connsiteX4" fmla="*/ 0 w 3948906"/>
                <a:gd name="connsiteY4" fmla="*/ 1974453 h 3948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48906" h="3948906">
                  <a:moveTo>
                    <a:pt x="0" y="1974453"/>
                  </a:moveTo>
                  <a:cubicBezTo>
                    <a:pt x="0" y="883993"/>
                    <a:pt x="883993" y="0"/>
                    <a:pt x="1974453" y="0"/>
                  </a:cubicBezTo>
                  <a:cubicBezTo>
                    <a:pt x="3064913" y="0"/>
                    <a:pt x="3948906" y="883993"/>
                    <a:pt x="3948906" y="1974453"/>
                  </a:cubicBezTo>
                  <a:cubicBezTo>
                    <a:pt x="3948906" y="3064913"/>
                    <a:pt x="3064913" y="3948906"/>
                    <a:pt x="1974453" y="3948906"/>
                  </a:cubicBezTo>
                  <a:cubicBezTo>
                    <a:pt x="883993" y="3948906"/>
                    <a:pt x="0" y="3064913"/>
                    <a:pt x="0" y="1974453"/>
                  </a:cubicBezTo>
                  <a:close/>
                </a:path>
              </a:pathLst>
            </a:custGeom>
            <a:solidFill>
              <a:srgbClr val="61940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spcFirstLastPara="0" vert="horz" wrap="square" lIns="660854" tIns="660854" rIns="660854" bIns="660854" numCol="1" spcCol="1270" anchor="ctr" anchorCtr="0">
              <a:noAutofit/>
            </a:bodyPr>
            <a:lstStyle/>
            <a:p>
              <a:pPr marL="0" marR="0" lvl="0" indent="0" algn="ctr" defTabSz="288925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defRPr/>
              </a:pPr>
              <a:endParaRPr kumimoji="0" lang="en-US" sz="65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172" name="Group 25"/>
            <p:cNvGrpSpPr/>
            <p:nvPr/>
          </p:nvGrpSpPr>
          <p:grpSpPr>
            <a:xfrm>
              <a:off x="6836934" y="2791944"/>
              <a:ext cx="770488" cy="770489"/>
              <a:chOff x="16432213" y="3295650"/>
              <a:chExt cx="928687" cy="928688"/>
            </a:xfrm>
            <a:solidFill>
              <a:srgbClr val="FFFFFF"/>
            </a:solidFill>
          </p:grpSpPr>
          <p:sp>
            <p:nvSpPr>
              <p:cNvPr id="174" name="AutoShape 81"/>
              <p:cNvSpPr/>
              <p:nvPr/>
            </p:nvSpPr>
            <p:spPr bwMode="auto">
              <a:xfrm>
                <a:off x="16432213" y="3295650"/>
                <a:ext cx="928687" cy="92868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235" y="9811"/>
                    </a:moveTo>
                    <a:cubicBezTo>
                      <a:pt x="20220" y="10144"/>
                      <a:pt x="20081" y="10800"/>
                      <a:pt x="18899" y="10800"/>
                    </a:cubicBezTo>
                    <a:lnTo>
                      <a:pt x="17549" y="10800"/>
                    </a:lnTo>
                    <a:cubicBezTo>
                      <a:pt x="17363" y="10800"/>
                      <a:pt x="17212" y="10950"/>
                      <a:pt x="17212" y="11137"/>
                    </a:cubicBezTo>
                    <a:cubicBezTo>
                      <a:pt x="17212" y="11324"/>
                      <a:pt x="17363" y="11475"/>
                      <a:pt x="17549" y="11475"/>
                    </a:cubicBezTo>
                    <a:lnTo>
                      <a:pt x="18858" y="11475"/>
                    </a:lnTo>
                    <a:cubicBezTo>
                      <a:pt x="19870" y="11475"/>
                      <a:pt x="20003" y="12314"/>
                      <a:pt x="19938" y="12719"/>
                    </a:cubicBezTo>
                    <a:cubicBezTo>
                      <a:pt x="19855" y="13223"/>
                      <a:pt x="19618" y="14175"/>
                      <a:pt x="18478" y="14175"/>
                    </a:cubicBezTo>
                    <a:lnTo>
                      <a:pt x="16874" y="14175"/>
                    </a:lnTo>
                    <a:cubicBezTo>
                      <a:pt x="16688" y="14175"/>
                      <a:pt x="16537" y="14325"/>
                      <a:pt x="16537" y="14512"/>
                    </a:cubicBezTo>
                    <a:cubicBezTo>
                      <a:pt x="16537" y="14699"/>
                      <a:pt x="16688" y="14850"/>
                      <a:pt x="16874" y="14850"/>
                    </a:cubicBezTo>
                    <a:lnTo>
                      <a:pt x="18203" y="14850"/>
                    </a:lnTo>
                    <a:cubicBezTo>
                      <a:pt x="19343" y="14850"/>
                      <a:pt x="19243" y="15718"/>
                      <a:pt x="19079" y="16237"/>
                    </a:cubicBezTo>
                    <a:cubicBezTo>
                      <a:pt x="18864" y="16918"/>
                      <a:pt x="18732" y="17549"/>
                      <a:pt x="17297" y="17549"/>
                    </a:cubicBezTo>
                    <a:lnTo>
                      <a:pt x="16196" y="17549"/>
                    </a:lnTo>
                    <a:cubicBezTo>
                      <a:pt x="16009" y="17549"/>
                      <a:pt x="15859" y="17700"/>
                      <a:pt x="15859" y="17887"/>
                    </a:cubicBezTo>
                    <a:cubicBezTo>
                      <a:pt x="15859" y="18073"/>
                      <a:pt x="16009" y="18225"/>
                      <a:pt x="16196" y="18225"/>
                    </a:cubicBezTo>
                    <a:lnTo>
                      <a:pt x="17255" y="18225"/>
                    </a:lnTo>
                    <a:cubicBezTo>
                      <a:pt x="17993" y="18225"/>
                      <a:pt x="18027" y="18923"/>
                      <a:pt x="17950" y="19174"/>
                    </a:cubicBezTo>
                    <a:cubicBezTo>
                      <a:pt x="17866" y="19448"/>
                      <a:pt x="17767" y="19651"/>
                      <a:pt x="17762" y="19660"/>
                    </a:cubicBezTo>
                    <a:cubicBezTo>
                      <a:pt x="17558" y="20028"/>
                      <a:pt x="17229" y="20249"/>
                      <a:pt x="16534" y="20249"/>
                    </a:cubicBezTo>
                    <a:lnTo>
                      <a:pt x="12844" y="20249"/>
                    </a:lnTo>
                    <a:cubicBezTo>
                      <a:pt x="10990" y="20249"/>
                      <a:pt x="9151" y="19829"/>
                      <a:pt x="9104" y="19818"/>
                    </a:cubicBezTo>
                    <a:cubicBezTo>
                      <a:pt x="6299" y="19172"/>
                      <a:pt x="6152" y="19122"/>
                      <a:pt x="5976" y="19072"/>
                    </a:cubicBezTo>
                    <a:cubicBezTo>
                      <a:pt x="5976" y="19072"/>
                      <a:pt x="5405" y="18976"/>
                      <a:pt x="5405" y="18478"/>
                    </a:cubicBezTo>
                    <a:lnTo>
                      <a:pt x="5399" y="9155"/>
                    </a:lnTo>
                    <a:cubicBezTo>
                      <a:pt x="5399" y="8839"/>
                      <a:pt x="5601" y="8552"/>
                      <a:pt x="5935" y="8452"/>
                    </a:cubicBezTo>
                    <a:cubicBezTo>
                      <a:pt x="5977" y="8435"/>
                      <a:pt x="6034" y="8419"/>
                      <a:pt x="6074" y="8401"/>
                    </a:cubicBezTo>
                    <a:cubicBezTo>
                      <a:pt x="9158" y="7125"/>
                      <a:pt x="10097" y="4324"/>
                      <a:pt x="10124" y="2025"/>
                    </a:cubicBezTo>
                    <a:cubicBezTo>
                      <a:pt x="10128" y="1702"/>
                      <a:pt x="10378" y="1350"/>
                      <a:pt x="10800" y="1350"/>
                    </a:cubicBezTo>
                    <a:cubicBezTo>
                      <a:pt x="11514" y="1350"/>
                      <a:pt x="12774" y="2782"/>
                      <a:pt x="12774" y="4554"/>
                    </a:cubicBezTo>
                    <a:cubicBezTo>
                      <a:pt x="12774" y="6155"/>
                      <a:pt x="12711" y="6432"/>
                      <a:pt x="12149" y="8100"/>
                    </a:cubicBezTo>
                    <a:cubicBezTo>
                      <a:pt x="18899" y="8100"/>
                      <a:pt x="18852" y="8196"/>
                      <a:pt x="19448" y="8353"/>
                    </a:cubicBezTo>
                    <a:cubicBezTo>
                      <a:pt x="20187" y="8564"/>
                      <a:pt x="20249" y="9175"/>
                      <a:pt x="20249" y="9386"/>
                    </a:cubicBezTo>
                    <a:cubicBezTo>
                      <a:pt x="20249" y="9618"/>
                      <a:pt x="20243" y="9584"/>
                      <a:pt x="20235" y="9811"/>
                    </a:cubicBezTo>
                    <a:moveTo>
                      <a:pt x="4724" y="19575"/>
                    </a:moveTo>
                    <a:cubicBezTo>
                      <a:pt x="4724" y="19948"/>
                      <a:pt x="4423" y="20249"/>
                      <a:pt x="4049" y="20249"/>
                    </a:cubicBezTo>
                    <a:lnTo>
                      <a:pt x="2024" y="20249"/>
                    </a:lnTo>
                    <a:cubicBezTo>
                      <a:pt x="1652" y="20249"/>
                      <a:pt x="1349" y="19948"/>
                      <a:pt x="1349" y="19575"/>
                    </a:cubicBezTo>
                    <a:lnTo>
                      <a:pt x="1349" y="8774"/>
                    </a:lnTo>
                    <a:cubicBezTo>
                      <a:pt x="1349" y="8401"/>
                      <a:pt x="1652" y="8100"/>
                      <a:pt x="2024" y="8100"/>
                    </a:cubicBezTo>
                    <a:lnTo>
                      <a:pt x="4049" y="8100"/>
                    </a:lnTo>
                    <a:cubicBezTo>
                      <a:pt x="4423" y="8100"/>
                      <a:pt x="4724" y="8401"/>
                      <a:pt x="4724" y="8774"/>
                    </a:cubicBezTo>
                    <a:cubicBezTo>
                      <a:pt x="4724" y="8774"/>
                      <a:pt x="4724" y="19575"/>
                      <a:pt x="4724" y="19575"/>
                    </a:cubicBezTo>
                    <a:close/>
                    <a:moveTo>
                      <a:pt x="19686" y="7069"/>
                    </a:moveTo>
                    <a:cubicBezTo>
                      <a:pt x="18842" y="6846"/>
                      <a:pt x="16858" y="6849"/>
                      <a:pt x="13956" y="6773"/>
                    </a:cubicBezTo>
                    <a:cubicBezTo>
                      <a:pt x="14093" y="6139"/>
                      <a:pt x="14124" y="5568"/>
                      <a:pt x="14124" y="4554"/>
                    </a:cubicBezTo>
                    <a:cubicBezTo>
                      <a:pt x="14124" y="2133"/>
                      <a:pt x="12361" y="0"/>
                      <a:pt x="10800" y="0"/>
                    </a:cubicBezTo>
                    <a:cubicBezTo>
                      <a:pt x="9698" y="0"/>
                      <a:pt x="8789" y="901"/>
                      <a:pt x="8774" y="2009"/>
                    </a:cubicBezTo>
                    <a:cubicBezTo>
                      <a:pt x="8760" y="3368"/>
                      <a:pt x="8340" y="5716"/>
                      <a:pt x="6074" y="6906"/>
                    </a:cubicBezTo>
                    <a:cubicBezTo>
                      <a:pt x="5908" y="6994"/>
                      <a:pt x="5433" y="7228"/>
                      <a:pt x="5364" y="7259"/>
                    </a:cubicBezTo>
                    <a:lnTo>
                      <a:pt x="5399" y="7289"/>
                    </a:lnTo>
                    <a:cubicBezTo>
                      <a:pt x="5045" y="6984"/>
                      <a:pt x="4554" y="6750"/>
                      <a:pt x="4049" y="6750"/>
                    </a:cubicBezTo>
                    <a:lnTo>
                      <a:pt x="2024" y="6750"/>
                    </a:lnTo>
                    <a:cubicBezTo>
                      <a:pt x="908" y="6750"/>
                      <a:pt x="0" y="7658"/>
                      <a:pt x="0" y="8774"/>
                    </a:cubicBezTo>
                    <a:lnTo>
                      <a:pt x="0" y="19575"/>
                    </a:lnTo>
                    <a:cubicBezTo>
                      <a:pt x="0" y="20691"/>
                      <a:pt x="908" y="21599"/>
                      <a:pt x="2024" y="21599"/>
                    </a:cubicBezTo>
                    <a:lnTo>
                      <a:pt x="4049" y="21599"/>
                    </a:lnTo>
                    <a:cubicBezTo>
                      <a:pt x="4853" y="21599"/>
                      <a:pt x="5525" y="21114"/>
                      <a:pt x="5850" y="20434"/>
                    </a:cubicBezTo>
                    <a:cubicBezTo>
                      <a:pt x="5859" y="20437"/>
                      <a:pt x="5873" y="20441"/>
                      <a:pt x="5882" y="20442"/>
                    </a:cubicBezTo>
                    <a:cubicBezTo>
                      <a:pt x="5927" y="20454"/>
                      <a:pt x="5979" y="20467"/>
                      <a:pt x="6044" y="20485"/>
                    </a:cubicBezTo>
                    <a:cubicBezTo>
                      <a:pt x="6056" y="20487"/>
                      <a:pt x="6062" y="20488"/>
                      <a:pt x="6074" y="20492"/>
                    </a:cubicBezTo>
                    <a:cubicBezTo>
                      <a:pt x="6464" y="20588"/>
                      <a:pt x="7212" y="20768"/>
                      <a:pt x="8812" y="21135"/>
                    </a:cubicBezTo>
                    <a:cubicBezTo>
                      <a:pt x="9155" y="21213"/>
                      <a:pt x="10966" y="21599"/>
                      <a:pt x="12844" y="21599"/>
                    </a:cubicBezTo>
                    <a:lnTo>
                      <a:pt x="16534" y="21599"/>
                    </a:lnTo>
                    <a:cubicBezTo>
                      <a:pt x="17659" y="21599"/>
                      <a:pt x="18469" y="21167"/>
                      <a:pt x="18952" y="20298"/>
                    </a:cubicBezTo>
                    <a:cubicBezTo>
                      <a:pt x="18958" y="20285"/>
                      <a:pt x="19114" y="19982"/>
                      <a:pt x="19240" y="19572"/>
                    </a:cubicBezTo>
                    <a:cubicBezTo>
                      <a:pt x="19336" y="19263"/>
                      <a:pt x="19371" y="18827"/>
                      <a:pt x="19256" y="18384"/>
                    </a:cubicBezTo>
                    <a:cubicBezTo>
                      <a:pt x="19981" y="17886"/>
                      <a:pt x="20214" y="17133"/>
                      <a:pt x="20366" y="16643"/>
                    </a:cubicBezTo>
                    <a:cubicBezTo>
                      <a:pt x="20620" y="15838"/>
                      <a:pt x="20544" y="15235"/>
                      <a:pt x="20367" y="14803"/>
                    </a:cubicBezTo>
                    <a:cubicBezTo>
                      <a:pt x="20775" y="14418"/>
                      <a:pt x="21122" y="13831"/>
                      <a:pt x="21269" y="12935"/>
                    </a:cubicBezTo>
                    <a:cubicBezTo>
                      <a:pt x="21361" y="12380"/>
                      <a:pt x="21263" y="11809"/>
                      <a:pt x="21007" y="11334"/>
                    </a:cubicBezTo>
                    <a:cubicBezTo>
                      <a:pt x="21389" y="10905"/>
                      <a:pt x="21564" y="10365"/>
                      <a:pt x="21583" y="9865"/>
                    </a:cubicBezTo>
                    <a:lnTo>
                      <a:pt x="21591" y="9724"/>
                    </a:lnTo>
                    <a:cubicBezTo>
                      <a:pt x="21596" y="9635"/>
                      <a:pt x="21600" y="9581"/>
                      <a:pt x="21600" y="9386"/>
                    </a:cubicBezTo>
                    <a:cubicBezTo>
                      <a:pt x="21600" y="8533"/>
                      <a:pt x="21010" y="7446"/>
                      <a:pt x="19686" y="7069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3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75" name="AutoShape 82"/>
              <p:cNvSpPr/>
              <p:nvPr/>
            </p:nvSpPr>
            <p:spPr bwMode="auto">
              <a:xfrm>
                <a:off x="16519525" y="4049713"/>
                <a:ext cx="87313" cy="8731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14400"/>
                    </a:moveTo>
                    <a:cubicBezTo>
                      <a:pt x="8820" y="14400"/>
                      <a:pt x="7200" y="12782"/>
                      <a:pt x="7200" y="10800"/>
                    </a:cubicBezTo>
                    <a:cubicBezTo>
                      <a:pt x="7200" y="8817"/>
                      <a:pt x="8820" y="7200"/>
                      <a:pt x="10800" y="7200"/>
                    </a:cubicBezTo>
                    <a:cubicBezTo>
                      <a:pt x="12779" y="7200"/>
                      <a:pt x="14400" y="8817"/>
                      <a:pt x="14400" y="10800"/>
                    </a:cubicBezTo>
                    <a:cubicBezTo>
                      <a:pt x="14400" y="12782"/>
                      <a:pt x="12779" y="14400"/>
                      <a:pt x="10800" y="14400"/>
                    </a:cubicBezTo>
                    <a:moveTo>
                      <a:pt x="10800" y="0"/>
                    </a:moveTo>
                    <a:cubicBezTo>
                      <a:pt x="4837" y="0"/>
                      <a:pt x="0" y="4837"/>
                      <a:pt x="0" y="10800"/>
                    </a:cubicBezTo>
                    <a:cubicBezTo>
                      <a:pt x="0" y="16762"/>
                      <a:pt x="4837" y="21599"/>
                      <a:pt x="10800" y="21599"/>
                    </a:cubicBezTo>
                    <a:cubicBezTo>
                      <a:pt x="16762" y="21599"/>
                      <a:pt x="21600" y="16762"/>
                      <a:pt x="21600" y="10800"/>
                    </a:cubicBezTo>
                    <a:cubicBezTo>
                      <a:pt x="21600" y="4837"/>
                      <a:pt x="16762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3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73" name="Rectangle 34"/>
            <p:cNvSpPr/>
            <p:nvPr/>
          </p:nvSpPr>
          <p:spPr>
            <a:xfrm>
              <a:off x="6081274" y="3663483"/>
              <a:ext cx="2238479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权威保障</a:t>
              </a:r>
              <a:endParaRPr kumimoji="0" lang="en-US" altLang="zh-CN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400" b="1" kern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精品课程</a:t>
              </a:r>
              <a:endPara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2" name="组合 61"/>
          <p:cNvGrpSpPr/>
          <p:nvPr/>
        </p:nvGrpSpPr>
        <p:grpSpPr>
          <a:xfrm>
            <a:off x="6766730" y="94851"/>
            <a:ext cx="4152900" cy="837873"/>
            <a:chOff x="7324725" y="1141845"/>
            <a:chExt cx="4152900" cy="837873"/>
          </a:xfrm>
        </p:grpSpPr>
        <p:grpSp>
          <p:nvGrpSpPr>
            <p:cNvPr id="63" name="Group 16"/>
            <p:cNvGrpSpPr/>
            <p:nvPr/>
          </p:nvGrpSpPr>
          <p:grpSpPr bwMode="auto">
            <a:xfrm>
              <a:off x="7549280" y="1434639"/>
              <a:ext cx="129000" cy="207346"/>
              <a:chOff x="4441" y="3144"/>
              <a:chExt cx="215" cy="345"/>
            </a:xfrm>
          </p:grpSpPr>
          <p:sp>
            <p:nvSpPr>
              <p:cNvPr id="65" name="Freeform 17"/>
              <p:cNvSpPr>
                <a:spLocks noEditPoints="1"/>
              </p:cNvSpPr>
              <p:nvPr/>
            </p:nvSpPr>
            <p:spPr bwMode="auto">
              <a:xfrm>
                <a:off x="4474" y="3144"/>
                <a:ext cx="149" cy="253"/>
              </a:xfrm>
              <a:custGeom>
                <a:avLst/>
                <a:gdLst>
                  <a:gd name="T0" fmla="*/ 31 w 63"/>
                  <a:gd name="T1" fmla="*/ 107 h 107"/>
                  <a:gd name="T2" fmla="*/ 63 w 63"/>
                  <a:gd name="T3" fmla="*/ 78 h 107"/>
                  <a:gd name="T4" fmla="*/ 63 w 63"/>
                  <a:gd name="T5" fmla="*/ 29 h 107"/>
                  <a:gd name="T6" fmla="*/ 31 w 63"/>
                  <a:gd name="T7" fmla="*/ 0 h 107"/>
                  <a:gd name="T8" fmla="*/ 0 w 63"/>
                  <a:gd name="T9" fmla="*/ 29 h 107"/>
                  <a:gd name="T10" fmla="*/ 0 w 63"/>
                  <a:gd name="T11" fmla="*/ 78 h 107"/>
                  <a:gd name="T12" fmla="*/ 31 w 63"/>
                  <a:gd name="T13" fmla="*/ 107 h 107"/>
                  <a:gd name="T14" fmla="*/ 10 w 63"/>
                  <a:gd name="T15" fmla="*/ 29 h 107"/>
                  <a:gd name="T16" fmla="*/ 31 w 63"/>
                  <a:gd name="T17" fmla="*/ 10 h 107"/>
                  <a:gd name="T18" fmla="*/ 53 w 63"/>
                  <a:gd name="T19" fmla="*/ 29 h 107"/>
                  <a:gd name="T20" fmla="*/ 53 w 63"/>
                  <a:gd name="T21" fmla="*/ 78 h 107"/>
                  <a:gd name="T22" fmla="*/ 31 w 63"/>
                  <a:gd name="T23" fmla="*/ 97 h 107"/>
                  <a:gd name="T24" fmla="*/ 10 w 63"/>
                  <a:gd name="T25" fmla="*/ 78 h 107"/>
                  <a:gd name="T26" fmla="*/ 10 w 63"/>
                  <a:gd name="T27" fmla="*/ 29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3" h="107">
                    <a:moveTo>
                      <a:pt x="31" y="107"/>
                    </a:moveTo>
                    <a:cubicBezTo>
                      <a:pt x="49" y="107"/>
                      <a:pt x="63" y="94"/>
                      <a:pt x="63" y="78"/>
                    </a:cubicBezTo>
                    <a:cubicBezTo>
                      <a:pt x="63" y="29"/>
                      <a:pt x="63" y="29"/>
                      <a:pt x="63" y="29"/>
                    </a:cubicBezTo>
                    <a:cubicBezTo>
                      <a:pt x="63" y="13"/>
                      <a:pt x="49" y="0"/>
                      <a:pt x="31" y="0"/>
                    </a:cubicBezTo>
                    <a:cubicBezTo>
                      <a:pt x="14" y="0"/>
                      <a:pt x="0" y="13"/>
                      <a:pt x="0" y="29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94"/>
                      <a:pt x="14" y="107"/>
                      <a:pt x="31" y="107"/>
                    </a:cubicBezTo>
                    <a:close/>
                    <a:moveTo>
                      <a:pt x="10" y="29"/>
                    </a:moveTo>
                    <a:cubicBezTo>
                      <a:pt x="10" y="18"/>
                      <a:pt x="19" y="10"/>
                      <a:pt x="31" y="10"/>
                    </a:cubicBezTo>
                    <a:cubicBezTo>
                      <a:pt x="43" y="10"/>
                      <a:pt x="53" y="18"/>
                      <a:pt x="53" y="29"/>
                    </a:cubicBezTo>
                    <a:cubicBezTo>
                      <a:pt x="53" y="78"/>
                      <a:pt x="53" y="78"/>
                      <a:pt x="53" y="78"/>
                    </a:cubicBezTo>
                    <a:cubicBezTo>
                      <a:pt x="53" y="88"/>
                      <a:pt x="43" y="97"/>
                      <a:pt x="31" y="97"/>
                    </a:cubicBezTo>
                    <a:cubicBezTo>
                      <a:pt x="19" y="97"/>
                      <a:pt x="10" y="88"/>
                      <a:pt x="10" y="78"/>
                    </a:cubicBezTo>
                    <a:lnTo>
                      <a:pt x="10" y="29"/>
                    </a:lnTo>
                    <a:close/>
                  </a:path>
                </a:pathLst>
              </a:custGeom>
              <a:solidFill>
                <a:schemeClr val="bg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9200"/>
                <a:endParaRPr lang="zh-CN" altLang="en-US" sz="2135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6" name="Freeform 18"/>
              <p:cNvSpPr/>
              <p:nvPr/>
            </p:nvSpPr>
            <p:spPr bwMode="auto">
              <a:xfrm>
                <a:off x="4441" y="3267"/>
                <a:ext cx="215" cy="222"/>
              </a:xfrm>
              <a:custGeom>
                <a:avLst/>
                <a:gdLst>
                  <a:gd name="T0" fmla="*/ 86 w 91"/>
                  <a:gd name="T1" fmla="*/ 0 h 94"/>
                  <a:gd name="T2" fmla="*/ 81 w 91"/>
                  <a:gd name="T3" fmla="*/ 5 h 94"/>
                  <a:gd name="T4" fmla="*/ 81 w 91"/>
                  <a:gd name="T5" fmla="*/ 28 h 94"/>
                  <a:gd name="T6" fmla="*/ 45 w 91"/>
                  <a:gd name="T7" fmla="*/ 59 h 94"/>
                  <a:gd name="T8" fmla="*/ 10 w 91"/>
                  <a:gd name="T9" fmla="*/ 28 h 94"/>
                  <a:gd name="T10" fmla="*/ 10 w 91"/>
                  <a:gd name="T11" fmla="*/ 5 h 94"/>
                  <a:gd name="T12" fmla="*/ 5 w 91"/>
                  <a:gd name="T13" fmla="*/ 0 h 94"/>
                  <a:gd name="T14" fmla="*/ 0 w 91"/>
                  <a:gd name="T15" fmla="*/ 5 h 94"/>
                  <a:gd name="T16" fmla="*/ 0 w 91"/>
                  <a:gd name="T17" fmla="*/ 28 h 94"/>
                  <a:gd name="T18" fmla="*/ 40 w 91"/>
                  <a:gd name="T19" fmla="*/ 69 h 94"/>
                  <a:gd name="T20" fmla="*/ 40 w 91"/>
                  <a:gd name="T21" fmla="*/ 84 h 94"/>
                  <a:gd name="T22" fmla="*/ 20 w 91"/>
                  <a:gd name="T23" fmla="*/ 84 h 94"/>
                  <a:gd name="T24" fmla="*/ 15 w 91"/>
                  <a:gd name="T25" fmla="*/ 89 h 94"/>
                  <a:gd name="T26" fmla="*/ 20 w 91"/>
                  <a:gd name="T27" fmla="*/ 94 h 94"/>
                  <a:gd name="T28" fmla="*/ 70 w 91"/>
                  <a:gd name="T29" fmla="*/ 94 h 94"/>
                  <a:gd name="T30" fmla="*/ 75 w 91"/>
                  <a:gd name="T31" fmla="*/ 89 h 94"/>
                  <a:gd name="T32" fmla="*/ 70 w 91"/>
                  <a:gd name="T33" fmla="*/ 84 h 94"/>
                  <a:gd name="T34" fmla="*/ 50 w 91"/>
                  <a:gd name="T35" fmla="*/ 84 h 94"/>
                  <a:gd name="T36" fmla="*/ 50 w 91"/>
                  <a:gd name="T37" fmla="*/ 69 h 94"/>
                  <a:gd name="T38" fmla="*/ 91 w 91"/>
                  <a:gd name="T39" fmla="*/ 28 h 94"/>
                  <a:gd name="T40" fmla="*/ 91 w 91"/>
                  <a:gd name="T41" fmla="*/ 5 h 94"/>
                  <a:gd name="T42" fmla="*/ 86 w 91"/>
                  <a:gd name="T43" fmla="*/ 0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1" h="94">
                    <a:moveTo>
                      <a:pt x="86" y="0"/>
                    </a:moveTo>
                    <a:cubicBezTo>
                      <a:pt x="83" y="0"/>
                      <a:pt x="81" y="3"/>
                      <a:pt x="81" y="5"/>
                    </a:cubicBezTo>
                    <a:cubicBezTo>
                      <a:pt x="81" y="28"/>
                      <a:pt x="81" y="28"/>
                      <a:pt x="81" y="28"/>
                    </a:cubicBezTo>
                    <a:cubicBezTo>
                      <a:pt x="81" y="45"/>
                      <a:pt x="65" y="59"/>
                      <a:pt x="45" y="59"/>
                    </a:cubicBezTo>
                    <a:cubicBezTo>
                      <a:pt x="26" y="59"/>
                      <a:pt x="10" y="45"/>
                      <a:pt x="10" y="28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0" y="2"/>
                      <a:pt x="8" y="0"/>
                      <a:pt x="5" y="0"/>
                    </a:cubicBezTo>
                    <a:cubicBezTo>
                      <a:pt x="2" y="0"/>
                      <a:pt x="0" y="2"/>
                      <a:pt x="0" y="5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49"/>
                      <a:pt x="18" y="67"/>
                      <a:pt x="40" y="69"/>
                    </a:cubicBezTo>
                    <a:cubicBezTo>
                      <a:pt x="40" y="84"/>
                      <a:pt x="40" y="84"/>
                      <a:pt x="40" y="84"/>
                    </a:cubicBezTo>
                    <a:cubicBezTo>
                      <a:pt x="20" y="84"/>
                      <a:pt x="20" y="84"/>
                      <a:pt x="20" y="84"/>
                    </a:cubicBezTo>
                    <a:cubicBezTo>
                      <a:pt x="18" y="84"/>
                      <a:pt x="15" y="86"/>
                      <a:pt x="15" y="89"/>
                    </a:cubicBezTo>
                    <a:cubicBezTo>
                      <a:pt x="15" y="92"/>
                      <a:pt x="18" y="94"/>
                      <a:pt x="20" y="94"/>
                    </a:cubicBezTo>
                    <a:cubicBezTo>
                      <a:pt x="70" y="94"/>
                      <a:pt x="70" y="94"/>
                      <a:pt x="70" y="94"/>
                    </a:cubicBezTo>
                    <a:cubicBezTo>
                      <a:pt x="73" y="94"/>
                      <a:pt x="75" y="92"/>
                      <a:pt x="75" y="89"/>
                    </a:cubicBezTo>
                    <a:cubicBezTo>
                      <a:pt x="75" y="86"/>
                      <a:pt x="73" y="84"/>
                      <a:pt x="70" y="84"/>
                    </a:cubicBezTo>
                    <a:cubicBezTo>
                      <a:pt x="50" y="84"/>
                      <a:pt x="50" y="84"/>
                      <a:pt x="50" y="84"/>
                    </a:cubicBezTo>
                    <a:cubicBezTo>
                      <a:pt x="50" y="69"/>
                      <a:pt x="50" y="69"/>
                      <a:pt x="50" y="69"/>
                    </a:cubicBezTo>
                    <a:cubicBezTo>
                      <a:pt x="73" y="67"/>
                      <a:pt x="91" y="49"/>
                      <a:pt x="91" y="28"/>
                    </a:cubicBezTo>
                    <a:cubicBezTo>
                      <a:pt x="91" y="5"/>
                      <a:pt x="91" y="5"/>
                      <a:pt x="91" y="5"/>
                    </a:cubicBezTo>
                    <a:cubicBezTo>
                      <a:pt x="91" y="3"/>
                      <a:pt x="88" y="0"/>
                      <a:pt x="86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9200"/>
                <a:endParaRPr lang="zh-CN" altLang="en-US" sz="2135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64" name="矩形 63"/>
            <p:cNvSpPr/>
            <p:nvPr/>
          </p:nvSpPr>
          <p:spPr>
            <a:xfrm>
              <a:off x="7324725" y="1141845"/>
              <a:ext cx="4152900" cy="837873"/>
            </a:xfrm>
            <a:prstGeom prst="rect">
              <a:avLst/>
            </a:prstGeom>
            <a:noFill/>
            <a:ln>
              <a:solidFill>
                <a:schemeClr val="accent1">
                  <a:alpha val="61000"/>
                </a:schemeClr>
              </a:solidFill>
              <a:prstDash val="dash"/>
            </a:ln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endParaRPr lang="zh-CN" altLang="en-US" sz="5400" b="1" cap="none" spc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endParaRPr>
            </a:p>
          </p:txBody>
        </p:sp>
      </p:grpSp>
      <p:grpSp>
        <p:nvGrpSpPr>
          <p:cNvPr id="67" name="组合 66"/>
          <p:cNvGrpSpPr/>
          <p:nvPr/>
        </p:nvGrpSpPr>
        <p:grpSpPr>
          <a:xfrm>
            <a:off x="6837555" y="285317"/>
            <a:ext cx="4052540" cy="375746"/>
            <a:chOff x="4121722" y="5733166"/>
            <a:chExt cx="4052540" cy="375746"/>
          </a:xfrm>
        </p:grpSpPr>
        <p:grpSp>
          <p:nvGrpSpPr>
            <p:cNvPr id="68" name="PA_组合 14"/>
            <p:cNvGrpSpPr/>
            <p:nvPr>
              <p:custDataLst>
                <p:tags r:id="rId4"/>
              </p:custDataLst>
            </p:nvPr>
          </p:nvGrpSpPr>
          <p:grpSpPr bwMode="auto">
            <a:xfrm>
              <a:off x="4121722" y="5748912"/>
              <a:ext cx="360000" cy="360000"/>
              <a:chOff x="4350" y="3200"/>
              <a:chExt cx="600" cy="599"/>
            </a:xfrm>
          </p:grpSpPr>
          <p:sp>
            <p:nvSpPr>
              <p:cNvPr id="70" name="Oval 15"/>
              <p:cNvSpPr>
                <a:spLocks noChangeArrowheads="1"/>
              </p:cNvSpPr>
              <p:nvPr/>
            </p:nvSpPr>
            <p:spPr bwMode="auto">
              <a:xfrm>
                <a:off x="4350" y="3200"/>
                <a:ext cx="600" cy="599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9200"/>
                <a:endParaRPr lang="zh-CN" altLang="en-US" sz="2135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71" name="Group 16"/>
              <p:cNvGrpSpPr/>
              <p:nvPr/>
            </p:nvGrpSpPr>
            <p:grpSpPr bwMode="auto">
              <a:xfrm>
                <a:off x="4526" y="3301"/>
                <a:ext cx="215" cy="364"/>
                <a:chOff x="4526" y="3301"/>
                <a:chExt cx="215" cy="364"/>
              </a:xfrm>
            </p:grpSpPr>
            <p:sp>
              <p:nvSpPr>
                <p:cNvPr id="72" name="Freeform 17"/>
                <p:cNvSpPr>
                  <a:spLocks noEditPoints="1"/>
                </p:cNvSpPr>
                <p:nvPr/>
              </p:nvSpPr>
              <p:spPr bwMode="auto">
                <a:xfrm>
                  <a:off x="4565" y="3301"/>
                  <a:ext cx="149" cy="253"/>
                </a:xfrm>
                <a:custGeom>
                  <a:avLst/>
                  <a:gdLst>
                    <a:gd name="T0" fmla="*/ 31 w 63"/>
                    <a:gd name="T1" fmla="*/ 107 h 107"/>
                    <a:gd name="T2" fmla="*/ 63 w 63"/>
                    <a:gd name="T3" fmla="*/ 78 h 107"/>
                    <a:gd name="T4" fmla="*/ 63 w 63"/>
                    <a:gd name="T5" fmla="*/ 29 h 107"/>
                    <a:gd name="T6" fmla="*/ 31 w 63"/>
                    <a:gd name="T7" fmla="*/ 0 h 107"/>
                    <a:gd name="T8" fmla="*/ 0 w 63"/>
                    <a:gd name="T9" fmla="*/ 29 h 107"/>
                    <a:gd name="T10" fmla="*/ 0 w 63"/>
                    <a:gd name="T11" fmla="*/ 78 h 107"/>
                    <a:gd name="T12" fmla="*/ 31 w 63"/>
                    <a:gd name="T13" fmla="*/ 107 h 107"/>
                    <a:gd name="T14" fmla="*/ 10 w 63"/>
                    <a:gd name="T15" fmla="*/ 29 h 107"/>
                    <a:gd name="T16" fmla="*/ 31 w 63"/>
                    <a:gd name="T17" fmla="*/ 10 h 107"/>
                    <a:gd name="T18" fmla="*/ 53 w 63"/>
                    <a:gd name="T19" fmla="*/ 29 h 107"/>
                    <a:gd name="T20" fmla="*/ 53 w 63"/>
                    <a:gd name="T21" fmla="*/ 78 h 107"/>
                    <a:gd name="T22" fmla="*/ 31 w 63"/>
                    <a:gd name="T23" fmla="*/ 97 h 107"/>
                    <a:gd name="T24" fmla="*/ 10 w 63"/>
                    <a:gd name="T25" fmla="*/ 78 h 107"/>
                    <a:gd name="T26" fmla="*/ 10 w 63"/>
                    <a:gd name="T27" fmla="*/ 29 h 1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63" h="107">
                      <a:moveTo>
                        <a:pt x="31" y="107"/>
                      </a:moveTo>
                      <a:cubicBezTo>
                        <a:pt x="49" y="107"/>
                        <a:pt x="63" y="94"/>
                        <a:pt x="63" y="78"/>
                      </a:cubicBezTo>
                      <a:cubicBezTo>
                        <a:pt x="63" y="29"/>
                        <a:pt x="63" y="29"/>
                        <a:pt x="63" y="29"/>
                      </a:cubicBezTo>
                      <a:cubicBezTo>
                        <a:pt x="63" y="13"/>
                        <a:pt x="49" y="0"/>
                        <a:pt x="31" y="0"/>
                      </a:cubicBezTo>
                      <a:cubicBezTo>
                        <a:pt x="14" y="0"/>
                        <a:pt x="0" y="13"/>
                        <a:pt x="0" y="29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94"/>
                        <a:pt x="14" y="107"/>
                        <a:pt x="31" y="107"/>
                      </a:cubicBezTo>
                      <a:close/>
                      <a:moveTo>
                        <a:pt x="10" y="29"/>
                      </a:moveTo>
                      <a:cubicBezTo>
                        <a:pt x="10" y="18"/>
                        <a:pt x="19" y="10"/>
                        <a:pt x="31" y="10"/>
                      </a:cubicBezTo>
                      <a:cubicBezTo>
                        <a:pt x="43" y="10"/>
                        <a:pt x="53" y="18"/>
                        <a:pt x="53" y="29"/>
                      </a:cubicBezTo>
                      <a:cubicBezTo>
                        <a:pt x="53" y="78"/>
                        <a:pt x="53" y="78"/>
                        <a:pt x="53" y="78"/>
                      </a:cubicBezTo>
                      <a:cubicBezTo>
                        <a:pt x="53" y="88"/>
                        <a:pt x="43" y="97"/>
                        <a:pt x="31" y="97"/>
                      </a:cubicBezTo>
                      <a:cubicBezTo>
                        <a:pt x="19" y="97"/>
                        <a:pt x="10" y="88"/>
                        <a:pt x="10" y="78"/>
                      </a:cubicBezTo>
                      <a:lnTo>
                        <a:pt x="10" y="2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9200"/>
                  <a:endParaRPr lang="zh-CN" altLang="en-US" sz="2135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73" name="Freeform 18"/>
                <p:cNvSpPr/>
                <p:nvPr/>
              </p:nvSpPr>
              <p:spPr bwMode="auto">
                <a:xfrm>
                  <a:off x="4526" y="3443"/>
                  <a:ext cx="215" cy="222"/>
                </a:xfrm>
                <a:custGeom>
                  <a:avLst/>
                  <a:gdLst>
                    <a:gd name="T0" fmla="*/ 86 w 91"/>
                    <a:gd name="T1" fmla="*/ 0 h 94"/>
                    <a:gd name="T2" fmla="*/ 81 w 91"/>
                    <a:gd name="T3" fmla="*/ 5 h 94"/>
                    <a:gd name="T4" fmla="*/ 81 w 91"/>
                    <a:gd name="T5" fmla="*/ 28 h 94"/>
                    <a:gd name="T6" fmla="*/ 45 w 91"/>
                    <a:gd name="T7" fmla="*/ 59 h 94"/>
                    <a:gd name="T8" fmla="*/ 10 w 91"/>
                    <a:gd name="T9" fmla="*/ 28 h 94"/>
                    <a:gd name="T10" fmla="*/ 10 w 91"/>
                    <a:gd name="T11" fmla="*/ 5 h 94"/>
                    <a:gd name="T12" fmla="*/ 5 w 91"/>
                    <a:gd name="T13" fmla="*/ 0 h 94"/>
                    <a:gd name="T14" fmla="*/ 0 w 91"/>
                    <a:gd name="T15" fmla="*/ 5 h 94"/>
                    <a:gd name="T16" fmla="*/ 0 w 91"/>
                    <a:gd name="T17" fmla="*/ 28 h 94"/>
                    <a:gd name="T18" fmla="*/ 40 w 91"/>
                    <a:gd name="T19" fmla="*/ 69 h 94"/>
                    <a:gd name="T20" fmla="*/ 40 w 91"/>
                    <a:gd name="T21" fmla="*/ 84 h 94"/>
                    <a:gd name="T22" fmla="*/ 20 w 91"/>
                    <a:gd name="T23" fmla="*/ 84 h 94"/>
                    <a:gd name="T24" fmla="*/ 15 w 91"/>
                    <a:gd name="T25" fmla="*/ 89 h 94"/>
                    <a:gd name="T26" fmla="*/ 20 w 91"/>
                    <a:gd name="T27" fmla="*/ 94 h 94"/>
                    <a:gd name="T28" fmla="*/ 70 w 91"/>
                    <a:gd name="T29" fmla="*/ 94 h 94"/>
                    <a:gd name="T30" fmla="*/ 75 w 91"/>
                    <a:gd name="T31" fmla="*/ 89 h 94"/>
                    <a:gd name="T32" fmla="*/ 70 w 91"/>
                    <a:gd name="T33" fmla="*/ 84 h 94"/>
                    <a:gd name="T34" fmla="*/ 50 w 91"/>
                    <a:gd name="T35" fmla="*/ 84 h 94"/>
                    <a:gd name="T36" fmla="*/ 50 w 91"/>
                    <a:gd name="T37" fmla="*/ 69 h 94"/>
                    <a:gd name="T38" fmla="*/ 91 w 91"/>
                    <a:gd name="T39" fmla="*/ 28 h 94"/>
                    <a:gd name="T40" fmla="*/ 91 w 91"/>
                    <a:gd name="T41" fmla="*/ 5 h 94"/>
                    <a:gd name="T42" fmla="*/ 86 w 91"/>
                    <a:gd name="T43" fmla="*/ 0 h 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91" h="94">
                      <a:moveTo>
                        <a:pt x="86" y="0"/>
                      </a:moveTo>
                      <a:cubicBezTo>
                        <a:pt x="83" y="0"/>
                        <a:pt x="81" y="3"/>
                        <a:pt x="81" y="5"/>
                      </a:cubicBezTo>
                      <a:cubicBezTo>
                        <a:pt x="81" y="28"/>
                        <a:pt x="81" y="28"/>
                        <a:pt x="81" y="28"/>
                      </a:cubicBezTo>
                      <a:cubicBezTo>
                        <a:pt x="81" y="45"/>
                        <a:pt x="65" y="59"/>
                        <a:pt x="45" y="59"/>
                      </a:cubicBezTo>
                      <a:cubicBezTo>
                        <a:pt x="26" y="59"/>
                        <a:pt x="10" y="45"/>
                        <a:pt x="10" y="28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0" y="2"/>
                        <a:pt x="8" y="0"/>
                        <a:pt x="5" y="0"/>
                      </a:cubicBezTo>
                      <a:cubicBezTo>
                        <a:pt x="2" y="0"/>
                        <a:pt x="0" y="2"/>
                        <a:pt x="0" y="5"/>
                      </a:cubicBezTo>
                      <a:cubicBezTo>
                        <a:pt x="0" y="28"/>
                        <a:pt x="0" y="28"/>
                        <a:pt x="0" y="28"/>
                      </a:cubicBezTo>
                      <a:cubicBezTo>
                        <a:pt x="0" y="49"/>
                        <a:pt x="18" y="67"/>
                        <a:pt x="40" y="69"/>
                      </a:cubicBezTo>
                      <a:cubicBezTo>
                        <a:pt x="40" y="84"/>
                        <a:pt x="40" y="84"/>
                        <a:pt x="40" y="84"/>
                      </a:cubicBezTo>
                      <a:cubicBezTo>
                        <a:pt x="20" y="84"/>
                        <a:pt x="20" y="84"/>
                        <a:pt x="20" y="84"/>
                      </a:cubicBezTo>
                      <a:cubicBezTo>
                        <a:pt x="18" y="84"/>
                        <a:pt x="15" y="86"/>
                        <a:pt x="15" y="89"/>
                      </a:cubicBezTo>
                      <a:cubicBezTo>
                        <a:pt x="15" y="92"/>
                        <a:pt x="18" y="94"/>
                        <a:pt x="20" y="94"/>
                      </a:cubicBezTo>
                      <a:cubicBezTo>
                        <a:pt x="70" y="94"/>
                        <a:pt x="70" y="94"/>
                        <a:pt x="70" y="94"/>
                      </a:cubicBezTo>
                      <a:cubicBezTo>
                        <a:pt x="73" y="94"/>
                        <a:pt x="75" y="92"/>
                        <a:pt x="75" y="89"/>
                      </a:cubicBezTo>
                      <a:cubicBezTo>
                        <a:pt x="75" y="86"/>
                        <a:pt x="73" y="84"/>
                        <a:pt x="70" y="84"/>
                      </a:cubicBezTo>
                      <a:cubicBezTo>
                        <a:pt x="50" y="84"/>
                        <a:pt x="50" y="84"/>
                        <a:pt x="50" y="84"/>
                      </a:cubicBezTo>
                      <a:cubicBezTo>
                        <a:pt x="50" y="69"/>
                        <a:pt x="50" y="69"/>
                        <a:pt x="50" y="69"/>
                      </a:cubicBezTo>
                      <a:cubicBezTo>
                        <a:pt x="73" y="67"/>
                        <a:pt x="91" y="49"/>
                        <a:pt x="91" y="28"/>
                      </a:cubicBezTo>
                      <a:cubicBezTo>
                        <a:pt x="91" y="5"/>
                        <a:pt x="91" y="5"/>
                        <a:pt x="91" y="5"/>
                      </a:cubicBezTo>
                      <a:cubicBezTo>
                        <a:pt x="91" y="3"/>
                        <a:pt x="88" y="0"/>
                        <a:pt x="86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9200"/>
                  <a:endParaRPr lang="zh-CN" altLang="en-US" sz="2135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69" name="PA_文本框 20"/>
            <p:cNvSpPr txBox="1"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4526187" y="5733166"/>
              <a:ext cx="3648075" cy="368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 defTabSz="1219200"/>
              <a:r>
                <a:rPr lang="zh-CN" altLang="en-US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课程咨询阿媛</a:t>
              </a:r>
              <a:r>
                <a:rPr lang="zh-CN" altLang="en-US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老师：</a:t>
              </a:r>
              <a:r>
                <a:rPr lang="en-US" altLang="zh-CN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zh-CN" altLang="en-US" smtClean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2807762965</a:t>
              </a:r>
              <a:endParaRPr lang="en-US" altLang="zh-CN">
                <a:solidFill>
                  <a:srgbClr val="333333">
                    <a:lumMod val="65000"/>
                    <a:lumOff val="3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"/>
                            </p:stCondLst>
                            <p:childTnLst>
                              <p:par>
                                <p:cTn id="44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000"/>
                            </p:stCondLst>
                            <p:childTnLst>
                              <p:par>
                                <p:cTn id="4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000"/>
                            </p:stCondLst>
                            <p:childTnLst>
                              <p:par>
                                <p:cTn id="5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140" grpId="0" bldLvl="0" animBg="1"/>
      <p:bldP spid="141" grpId="0" bldLvl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9938" cy="686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09066" y="357926"/>
            <a:ext cx="5962956" cy="419756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7955" y="4043026"/>
            <a:ext cx="6445581" cy="195590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5864" y="357926"/>
            <a:ext cx="5988358" cy="36133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879" y="371042"/>
            <a:ext cx="3704079" cy="410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5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享学讲师团队</a:t>
            </a:r>
            <a:endParaRPr lang="en-US" altLang="zh-CN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8" name="文本框 1"/>
          <p:cNvSpPr txBox="1"/>
          <p:nvPr/>
        </p:nvSpPr>
        <p:spPr>
          <a:xfrm>
            <a:off x="327934" y="4047356"/>
            <a:ext cx="2253069" cy="1626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Alvin</a:t>
            </a:r>
            <a:r>
              <a:rPr lang="zh-CN" altLang="en-US" sz="1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老师</a:t>
            </a:r>
            <a:endParaRPr lang="en-US" altLang="zh-CN" sz="1200" b="1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曾就业于三星中国研究院及小米旗下互联网公司</a:t>
            </a:r>
            <a:r>
              <a:rPr lang="zh-CN" altLang="en-US" sz="1050" dirty="0" smtClean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担任</a:t>
            </a:r>
            <a:r>
              <a:rPr lang="en-US" altLang="zh-CN" sz="1050" dirty="0" smtClean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</a:t>
            </a:r>
            <a:r>
              <a:rPr lang="en-US" altLang="zh-CN" sz="1050" dirty="0" err="1" smtClean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droid</a:t>
            </a:r>
            <a:r>
              <a:rPr lang="zh-CN" altLang="en-US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软件工程师及项目经理</a:t>
            </a:r>
            <a:endParaRPr lang="zh-CN" altLang="en-US" sz="1050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拥有扎实的</a:t>
            </a:r>
            <a:r>
              <a:rPr lang="en-US" altLang="zh-CN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C/Java </a:t>
            </a:r>
            <a:r>
              <a:rPr lang="zh-CN" altLang="en-US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基础，深入研究</a:t>
            </a:r>
            <a:r>
              <a:rPr lang="en-US" altLang="zh-CN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android</a:t>
            </a:r>
            <a:r>
              <a:rPr lang="zh-CN" altLang="en-US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系统多年。</a:t>
            </a:r>
            <a:endParaRPr lang="en-US" altLang="zh-CN" sz="1050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讲课形象生动，热情洋溢</a:t>
            </a:r>
            <a:endParaRPr lang="zh-CN" altLang="en-US" sz="1050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4"/>
          <p:cNvSpPr txBox="1"/>
          <p:nvPr/>
        </p:nvSpPr>
        <p:spPr>
          <a:xfrm>
            <a:off x="3185623" y="4047356"/>
            <a:ext cx="2063032" cy="1626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Lance</a:t>
            </a:r>
            <a:r>
              <a:rPr lang="en-US" altLang="zh-CN" sz="1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老师</a:t>
            </a:r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05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某游戏公司主程，前爱奇艺高级工程师。多年移动平台开发经验，涉猎广泛，热爱技术与研究。主要对NDK、架构与性能优化拥有深入的理解及开发经验。授课严谨负责</a:t>
            </a:r>
            <a:endParaRPr lang="zh-CN" altLang="en-US" sz="105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0" name="文本框 5"/>
          <p:cNvSpPr txBox="1"/>
          <p:nvPr/>
        </p:nvSpPr>
        <p:spPr>
          <a:xfrm>
            <a:off x="8836221" y="4047356"/>
            <a:ext cx="2327098" cy="16296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zero</a:t>
            </a:r>
            <a:r>
              <a:rPr lang="zh-CN" altLang="en-US" sz="1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老师</a:t>
            </a:r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050" dirty="0"/>
              <a:t>前阿里</a:t>
            </a:r>
            <a:r>
              <a:rPr lang="en-US" altLang="zh-CN" sz="1050" dirty="0"/>
              <a:t>P7</a:t>
            </a:r>
            <a:r>
              <a:rPr lang="zh-CN" altLang="en-US" sz="1050" dirty="0"/>
              <a:t>移动架构师，曾就职于</a:t>
            </a:r>
            <a:r>
              <a:rPr lang="en-US" altLang="zh-CN" sz="1050" dirty="0"/>
              <a:t>Nubia</a:t>
            </a:r>
            <a:r>
              <a:rPr lang="zh-CN" altLang="en-US" sz="1050" dirty="0"/>
              <a:t>等一线互联网公司。有多年的项目研发经验，精通</a:t>
            </a:r>
            <a:r>
              <a:rPr lang="en-US" altLang="zh-CN" sz="1050" dirty="0"/>
              <a:t>Android </a:t>
            </a:r>
            <a:r>
              <a:rPr lang="zh-CN" altLang="en-US" sz="1050" dirty="0"/>
              <a:t>高级控件开发，性能优化，多种开源框架开发经验，热爱代码，对</a:t>
            </a:r>
            <a:r>
              <a:rPr lang="en-US" altLang="zh-CN" sz="1050" dirty="0"/>
              <a:t>Android</a:t>
            </a:r>
            <a:r>
              <a:rPr lang="zh-CN" altLang="en-US" sz="1050" dirty="0"/>
              <a:t>情有独钟，讲课生动，有激情。</a:t>
            </a:r>
            <a:endParaRPr lang="zh-CN" altLang="en-US" sz="105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7" name="文本框 4"/>
          <p:cNvSpPr txBox="1"/>
          <p:nvPr/>
        </p:nvSpPr>
        <p:spPr>
          <a:xfrm>
            <a:off x="5901978" y="4154549"/>
            <a:ext cx="2327928" cy="16296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Allen</a:t>
            </a:r>
            <a:r>
              <a:rPr lang="zh-CN" altLang="en-US" sz="1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老师</a:t>
            </a:r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05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国防科技大学计算机系研究生毕业， 十余年</a:t>
            </a:r>
            <a:r>
              <a:rPr lang="en-US" altLang="zh-CN" sz="105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Android </a:t>
            </a:r>
            <a:r>
              <a:rPr lang="zh-CN" altLang="en-US" sz="105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及移动互联网开发经验，曾担任爱立信技术总监，华为技术总监，北电技术总监，对全栈有自己独特的见解，热爱技术，热爱互联网，实战经验非常丰富。</a:t>
            </a:r>
            <a:endParaRPr lang="zh-CN" altLang="en-US" sz="105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761355" y="1273810"/>
            <a:ext cx="2651760" cy="2207260"/>
          </a:xfrm>
          <a:prstGeom prst="rect">
            <a:avLst/>
          </a:prstGeom>
        </p:spPr>
      </p:pic>
      <p:pic>
        <p:nvPicPr>
          <p:cNvPr id="5" name="图片 4" descr="IMG_258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3016250" y="1302385"/>
            <a:ext cx="2613660" cy="2112010"/>
          </a:xfrm>
          <a:prstGeom prst="rect">
            <a:avLst/>
          </a:prstGeom>
        </p:spPr>
      </p:pic>
      <p:pic>
        <p:nvPicPr>
          <p:cNvPr id="6" name="图片 5" descr="IMG_254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328930" y="1263650"/>
            <a:ext cx="2602230" cy="2177415"/>
          </a:xfrm>
          <a:prstGeom prst="rect">
            <a:avLst/>
          </a:prstGeom>
        </p:spPr>
      </p:pic>
      <p:pic>
        <p:nvPicPr>
          <p:cNvPr id="7" name="图片 6" descr="IMG_26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8547100" y="1312545"/>
            <a:ext cx="2672715" cy="21520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879" y="371042"/>
            <a:ext cx="3704079" cy="410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5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怎么教？教学安排</a:t>
            </a:r>
            <a:endParaRPr lang="en-US" altLang="zh-CN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grpSp>
        <p:nvGrpSpPr>
          <p:cNvPr id="21" name="PA_组合 47"/>
          <p:cNvGrpSpPr/>
          <p:nvPr>
            <p:custDataLst>
              <p:tags r:id="rId3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22" name="矩形 21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65" name="Shape 3386"/>
          <p:cNvSpPr/>
          <p:nvPr/>
        </p:nvSpPr>
        <p:spPr>
          <a:xfrm>
            <a:off x="8113169" y="4445008"/>
            <a:ext cx="2104971" cy="4247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>
              <a:lnSpc>
                <a:spcPct val="90000"/>
              </a:lnSpc>
              <a:defRPr sz="120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2400" b="1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课程升级</a:t>
            </a:r>
            <a:endParaRPr sz="2400" b="1" dirty="0">
              <a:solidFill>
                <a:srgbClr val="595959"/>
              </a:solidFill>
              <a:uFill>
                <a:solidFill>
                  <a:srgbClr val="595959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</p:txBody>
      </p:sp>
      <p:sp>
        <p:nvSpPr>
          <p:cNvPr id="66" name="Shape 3387"/>
          <p:cNvSpPr/>
          <p:nvPr/>
        </p:nvSpPr>
        <p:spPr>
          <a:xfrm>
            <a:off x="8130471" y="4801409"/>
            <a:ext cx="2622873" cy="69249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>
              <a:lnSpc>
                <a:spcPct val="130000"/>
              </a:lnSpc>
              <a:defRPr sz="7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课程周期  </a:t>
            </a:r>
            <a:r>
              <a:rPr lang="en-US" altLang="zh-CN" sz="1800" dirty="0">
                <a:solidFill>
                  <a:srgbClr val="FF000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8 </a:t>
            </a:r>
            <a:r>
              <a:rPr lang="zh-CN" altLang="en-US" sz="1200" dirty="0">
                <a:solidFill>
                  <a:srgbClr val="7030A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个月左右</a:t>
            </a:r>
            <a:endParaRPr lang="en-US" altLang="zh-CN" sz="1200" dirty="0">
              <a:solidFill>
                <a:srgbClr val="7030A0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课程持续更新，保证行业技术领先</a:t>
            </a:r>
            <a:endParaRPr sz="1200" dirty="0">
              <a:solidFill>
                <a:srgbClr val="7030A0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</p:txBody>
      </p:sp>
      <p:sp>
        <p:nvSpPr>
          <p:cNvPr id="63" name="Shape 3389"/>
          <p:cNvSpPr/>
          <p:nvPr/>
        </p:nvSpPr>
        <p:spPr>
          <a:xfrm>
            <a:off x="7994445" y="2824172"/>
            <a:ext cx="2104971" cy="4247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>
              <a:lnSpc>
                <a:spcPct val="90000"/>
              </a:lnSpc>
              <a:defRPr sz="120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2400" b="1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上课时间</a:t>
            </a:r>
            <a:endParaRPr sz="2400" b="1" dirty="0">
              <a:solidFill>
                <a:srgbClr val="595959"/>
              </a:solidFill>
              <a:uFill>
                <a:solidFill>
                  <a:srgbClr val="595959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</p:txBody>
      </p:sp>
      <p:sp>
        <p:nvSpPr>
          <p:cNvPr id="64" name="Shape 3390"/>
          <p:cNvSpPr/>
          <p:nvPr/>
        </p:nvSpPr>
        <p:spPr>
          <a:xfrm>
            <a:off x="7994445" y="3162757"/>
            <a:ext cx="2925185" cy="54905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>
              <a:lnSpc>
                <a:spcPct val="130000"/>
              </a:lnSpc>
              <a:defRPr sz="7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一周三节，周二、四、日晚上八点到十点</a:t>
            </a:r>
            <a:endParaRPr lang="en-US" altLang="zh-CN" sz="12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  <a:p>
            <a:pPr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行业技术大咖不定时经验分享</a:t>
            </a:r>
            <a:endParaRPr lang="en-US" altLang="zh-CN" sz="12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</p:txBody>
      </p:sp>
      <p:sp>
        <p:nvSpPr>
          <p:cNvPr id="46" name="Shape 3392"/>
          <p:cNvSpPr/>
          <p:nvPr/>
        </p:nvSpPr>
        <p:spPr>
          <a:xfrm>
            <a:off x="6848510" y="1666889"/>
            <a:ext cx="2104970" cy="4247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>
              <a:lnSpc>
                <a:spcPct val="90000"/>
              </a:lnSpc>
              <a:defRPr sz="120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2400" b="1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学习方式</a:t>
            </a:r>
            <a:endParaRPr sz="2400" b="1" dirty="0">
              <a:solidFill>
                <a:srgbClr val="595959"/>
              </a:solidFill>
              <a:uFill>
                <a:solidFill>
                  <a:srgbClr val="595959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</p:txBody>
      </p:sp>
      <p:sp>
        <p:nvSpPr>
          <p:cNvPr id="62" name="Shape 3393"/>
          <p:cNvSpPr/>
          <p:nvPr/>
        </p:nvSpPr>
        <p:spPr>
          <a:xfrm>
            <a:off x="6875942" y="1975832"/>
            <a:ext cx="3081874" cy="54905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>
              <a:lnSpc>
                <a:spcPct val="130000"/>
              </a:lnSpc>
              <a:defRPr sz="7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课前发放预习资料，课中直播教学，课后提供视频、源码以及课件反复学习提升</a:t>
            </a:r>
            <a:endParaRPr sz="12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</p:txBody>
      </p:sp>
      <p:sp>
        <p:nvSpPr>
          <p:cNvPr id="75" name="Shape 3396"/>
          <p:cNvSpPr/>
          <p:nvPr/>
        </p:nvSpPr>
        <p:spPr>
          <a:xfrm>
            <a:off x="1454469" y="4445008"/>
            <a:ext cx="2254900" cy="4247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 algn="r">
              <a:lnSpc>
                <a:spcPct val="90000"/>
              </a:lnSpc>
              <a:defRPr sz="120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VIP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班主任督学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</p:txBody>
      </p:sp>
      <p:sp>
        <p:nvSpPr>
          <p:cNvPr id="76" name="Shape 3397"/>
          <p:cNvSpPr/>
          <p:nvPr/>
        </p:nvSpPr>
        <p:spPr>
          <a:xfrm>
            <a:off x="1234440" y="4801408"/>
            <a:ext cx="2474929" cy="81252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 algn="r">
              <a:lnSpc>
                <a:spcPct val="130000"/>
              </a:lnSpc>
              <a:defRPr sz="7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>
              <a:defRPr sz="1800">
                <a:solidFill>
                  <a:srgbClr val="000000"/>
                </a:solidFill>
                <a:uFillTx/>
              </a:defRPr>
            </a:pPr>
            <a:r>
              <a:rPr lang="en-US" altLang="zh-CN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VIP</a:t>
            </a:r>
            <a:r>
              <a:rPr lang="zh-CN" altLang="en-US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专属班主任小姐姐服务</a:t>
            </a:r>
            <a:endParaRPr lang="en-US" altLang="zh-CN" sz="12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  <a:p>
            <a:pPr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每日课堂考勤</a:t>
            </a:r>
            <a:endParaRPr lang="en-US" altLang="zh-CN" sz="12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  <a:p>
            <a:pPr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学习进度、作业完成情况跟踪</a:t>
            </a:r>
            <a:endParaRPr sz="12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</p:txBody>
      </p:sp>
      <p:sp>
        <p:nvSpPr>
          <p:cNvPr id="73" name="Shape 3399"/>
          <p:cNvSpPr/>
          <p:nvPr/>
        </p:nvSpPr>
        <p:spPr>
          <a:xfrm>
            <a:off x="1154605" y="2824172"/>
            <a:ext cx="2673490" cy="4247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 algn="r">
              <a:lnSpc>
                <a:spcPct val="90000"/>
              </a:lnSpc>
              <a:defRPr sz="120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2400" b="1" dirty="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实战作业</a:t>
            </a:r>
            <a:endParaRPr sz="2400" b="1" dirty="0">
              <a:solidFill>
                <a:srgbClr val="595959"/>
              </a:solidFill>
              <a:uFill>
                <a:solidFill>
                  <a:srgbClr val="595959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</p:txBody>
      </p:sp>
      <p:sp>
        <p:nvSpPr>
          <p:cNvPr id="71" name="Shape 3402"/>
          <p:cNvSpPr/>
          <p:nvPr/>
        </p:nvSpPr>
        <p:spPr>
          <a:xfrm>
            <a:off x="2869059" y="1666889"/>
            <a:ext cx="2104970" cy="4247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 algn="r">
              <a:lnSpc>
                <a:spcPct val="90000"/>
              </a:lnSpc>
              <a:defRPr sz="120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2400" b="1" dirty="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资深讲师服务</a:t>
            </a:r>
            <a:endParaRPr sz="2400" b="1" dirty="0">
              <a:solidFill>
                <a:srgbClr val="595959"/>
              </a:solidFill>
              <a:uFill>
                <a:solidFill>
                  <a:srgbClr val="595959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</p:txBody>
      </p:sp>
      <p:sp>
        <p:nvSpPr>
          <p:cNvPr id="72" name="Shape 3403"/>
          <p:cNvSpPr/>
          <p:nvPr/>
        </p:nvSpPr>
        <p:spPr>
          <a:xfrm>
            <a:off x="1234440" y="2013497"/>
            <a:ext cx="3527416" cy="57246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 algn="r">
              <a:lnSpc>
                <a:spcPct val="130000"/>
              </a:lnSpc>
              <a:defRPr sz="7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uFill>
                  <a:solidFill>
                    <a:srgbClr val="808080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一线互联网</a:t>
            </a:r>
            <a:r>
              <a:rPr lang="en-US" altLang="zh-CN" sz="1200" dirty="0">
                <a:solidFill>
                  <a:srgbClr val="7030A0"/>
                </a:solidFill>
                <a:uFill>
                  <a:solidFill>
                    <a:srgbClr val="808080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10</a:t>
            </a:r>
            <a:r>
              <a:rPr lang="zh-CN" altLang="en-US" sz="1200" dirty="0">
                <a:solidFill>
                  <a:srgbClr val="7030A0"/>
                </a:solidFill>
                <a:uFill>
                  <a:solidFill>
                    <a:srgbClr val="808080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余年移动开发大牛授课</a:t>
            </a:r>
            <a:endParaRPr lang="en-US" altLang="zh-CN" sz="1200" dirty="0">
              <a:solidFill>
                <a:srgbClr val="7030A0"/>
              </a:solidFill>
              <a:uFill>
                <a:solidFill>
                  <a:srgbClr val="808080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en-US" altLang="zh-CN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7×24</a:t>
            </a:r>
            <a:r>
              <a:rPr lang="zh-CN" altLang="en-US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小时答疑、职业生涯规划、职场辅导问答</a:t>
            </a:r>
            <a:endParaRPr sz="1200" dirty="0">
              <a:solidFill>
                <a:srgbClr val="7030A0"/>
              </a:solidFill>
              <a:uFill>
                <a:solidFill>
                  <a:srgbClr val="808080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</p:txBody>
      </p:sp>
      <p:grpSp>
        <p:nvGrpSpPr>
          <p:cNvPr id="77" name="Group 3432"/>
          <p:cNvGrpSpPr/>
          <p:nvPr/>
        </p:nvGrpSpPr>
        <p:grpSpPr>
          <a:xfrm>
            <a:off x="3826755" y="2206172"/>
            <a:ext cx="4146810" cy="3067654"/>
            <a:chOff x="20978" y="26953"/>
            <a:chExt cx="3540207" cy="2583924"/>
          </a:xfrm>
        </p:grpSpPr>
        <p:sp>
          <p:nvSpPr>
            <p:cNvPr id="78" name="Shape 3406"/>
            <p:cNvSpPr/>
            <p:nvPr/>
          </p:nvSpPr>
          <p:spPr>
            <a:xfrm>
              <a:off x="137814" y="56959"/>
              <a:ext cx="3303307" cy="25538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93" h="19813" extrusionOk="0">
                  <a:moveTo>
                    <a:pt x="1578" y="19771"/>
                  </a:moveTo>
                  <a:lnTo>
                    <a:pt x="1578" y="19771"/>
                  </a:lnTo>
                  <a:cubicBezTo>
                    <a:pt x="-1374" y="13828"/>
                    <a:pt x="-66" y="5897"/>
                    <a:pt x="4501" y="2055"/>
                  </a:cubicBezTo>
                  <a:cubicBezTo>
                    <a:pt x="9067" y="-1787"/>
                    <a:pt x="15163" y="-84"/>
                    <a:pt x="18115" y="5858"/>
                  </a:cubicBezTo>
                  <a:cubicBezTo>
                    <a:pt x="20226" y="10107"/>
                    <a:pt x="20218" y="15575"/>
                    <a:pt x="18094" y="19813"/>
                  </a:cubicBezTo>
                  <a:lnTo>
                    <a:pt x="14923" y="17122"/>
                  </a:lnTo>
                  <a:lnTo>
                    <a:pt x="14923" y="17122"/>
                  </a:lnTo>
                  <a:cubicBezTo>
                    <a:pt x="16751" y="13474"/>
                    <a:pt x="15961" y="8588"/>
                    <a:pt x="13157" y="6208"/>
                  </a:cubicBezTo>
                  <a:cubicBezTo>
                    <a:pt x="10353" y="3829"/>
                    <a:pt x="6599" y="4858"/>
                    <a:pt x="4770" y="8506"/>
                  </a:cubicBezTo>
                  <a:cubicBezTo>
                    <a:pt x="3463" y="11115"/>
                    <a:pt x="3458" y="14481"/>
                    <a:pt x="4757" y="17096"/>
                  </a:cubicBezTo>
                  <a:close/>
                </a:path>
              </a:pathLst>
            </a:custGeom>
            <a:solidFill>
              <a:srgbClr val="03AE9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9" name="Shape 3407"/>
            <p:cNvSpPr/>
            <p:nvPr/>
          </p:nvSpPr>
          <p:spPr>
            <a:xfrm>
              <a:off x="150249" y="56987"/>
              <a:ext cx="3291040" cy="25538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73" h="20798" extrusionOk="0">
                  <a:moveTo>
                    <a:pt x="0" y="11817"/>
                  </a:moveTo>
                  <a:lnTo>
                    <a:pt x="0" y="11817"/>
                  </a:lnTo>
                  <a:cubicBezTo>
                    <a:pt x="706" y="4443"/>
                    <a:pt x="5956" y="-802"/>
                    <a:pt x="11726" y="101"/>
                  </a:cubicBezTo>
                  <a:cubicBezTo>
                    <a:pt x="17495" y="1003"/>
                    <a:pt x="21600" y="7712"/>
                    <a:pt x="20894" y="15085"/>
                  </a:cubicBezTo>
                  <a:cubicBezTo>
                    <a:pt x="20698" y="17124"/>
                    <a:pt x="20141" y="19078"/>
                    <a:pt x="19263" y="20798"/>
                  </a:cubicBezTo>
                  <a:lnTo>
                    <a:pt x="15873" y="17973"/>
                  </a:lnTo>
                  <a:lnTo>
                    <a:pt x="15873" y="17973"/>
                  </a:lnTo>
                  <a:cubicBezTo>
                    <a:pt x="17828" y="14143"/>
                    <a:pt x="16983" y="9014"/>
                    <a:pt x="13986" y="6516"/>
                  </a:cubicBezTo>
                  <a:cubicBezTo>
                    <a:pt x="10989" y="4019"/>
                    <a:pt x="6975" y="5099"/>
                    <a:pt x="5020" y="8929"/>
                  </a:cubicBezTo>
                  <a:cubicBezTo>
                    <a:pt x="4480" y="9987"/>
                    <a:pt x="4137" y="11190"/>
                    <a:pt x="4016" y="12445"/>
                  </a:cubicBezTo>
                  <a:close/>
                </a:path>
              </a:pathLst>
            </a:custGeom>
            <a:solidFill>
              <a:srgbClr val="3194C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0" name="Shape 3408"/>
            <p:cNvSpPr/>
            <p:nvPr/>
          </p:nvSpPr>
          <p:spPr>
            <a:xfrm>
              <a:off x="699827" y="57135"/>
              <a:ext cx="2741305" cy="25537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75" h="20095" extrusionOk="0">
                  <a:moveTo>
                    <a:pt x="0" y="3231"/>
                  </a:moveTo>
                  <a:lnTo>
                    <a:pt x="0" y="3231"/>
                  </a:lnTo>
                  <a:cubicBezTo>
                    <a:pt x="5144" y="-1505"/>
                    <a:pt x="12976" y="-972"/>
                    <a:pt x="17493" y="4421"/>
                  </a:cubicBezTo>
                  <a:cubicBezTo>
                    <a:pt x="21163" y="8803"/>
                    <a:pt x="21600" y="15211"/>
                    <a:pt x="18562" y="20095"/>
                  </a:cubicBezTo>
                  <a:lnTo>
                    <a:pt x="14570" y="17366"/>
                  </a:lnTo>
                  <a:lnTo>
                    <a:pt x="14570" y="17366"/>
                  </a:lnTo>
                  <a:cubicBezTo>
                    <a:pt x="16872" y="13665"/>
                    <a:pt x="15877" y="8709"/>
                    <a:pt x="12347" y="6296"/>
                  </a:cubicBezTo>
                  <a:cubicBezTo>
                    <a:pt x="9479" y="4335"/>
                    <a:pt x="5717" y="4617"/>
                    <a:pt x="3144" y="6985"/>
                  </a:cubicBezTo>
                  <a:close/>
                </a:path>
              </a:pathLst>
            </a:custGeom>
            <a:solidFill>
              <a:srgbClr val="A5C06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1" name="Shape 3409"/>
            <p:cNvSpPr/>
            <p:nvPr/>
          </p:nvSpPr>
          <p:spPr>
            <a:xfrm>
              <a:off x="1789566" y="57180"/>
              <a:ext cx="1660387" cy="25536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5" y="0"/>
                  </a:moveTo>
                  <a:cubicBezTo>
                    <a:pt x="11981" y="0"/>
                    <a:pt x="21600" y="6254"/>
                    <a:pt x="21600" y="13969"/>
                  </a:cubicBezTo>
                  <a:cubicBezTo>
                    <a:pt x="21600" y="16679"/>
                    <a:pt x="20388" y="19330"/>
                    <a:pt x="18111" y="21600"/>
                  </a:cubicBezTo>
                  <a:lnTo>
                    <a:pt x="11078" y="18666"/>
                  </a:lnTo>
                  <a:lnTo>
                    <a:pt x="11078" y="18666"/>
                  </a:lnTo>
                  <a:cubicBezTo>
                    <a:pt x="15067" y="14688"/>
                    <a:pt x="13342" y="9361"/>
                    <a:pt x="7224" y="6767"/>
                  </a:cubicBezTo>
                  <a:cubicBezTo>
                    <a:pt x="5075" y="5856"/>
                    <a:pt x="2565" y="5370"/>
                    <a:pt x="0" y="5370"/>
                  </a:cubicBezTo>
                  <a:close/>
                </a:path>
              </a:pathLst>
            </a:custGeom>
            <a:solidFill>
              <a:srgbClr val="F7AC1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2" name="Shape 3410"/>
            <p:cNvSpPr/>
            <p:nvPr/>
          </p:nvSpPr>
          <p:spPr>
            <a:xfrm>
              <a:off x="2475297" y="489463"/>
              <a:ext cx="965873" cy="21213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308" h="21600" extrusionOk="0">
                  <a:moveTo>
                    <a:pt x="8118" y="0"/>
                  </a:moveTo>
                  <a:lnTo>
                    <a:pt x="8118" y="0"/>
                  </a:lnTo>
                  <a:cubicBezTo>
                    <a:pt x="19439" y="5556"/>
                    <a:pt x="21600" y="14700"/>
                    <a:pt x="13224" y="21600"/>
                  </a:cubicBezTo>
                  <a:lnTo>
                    <a:pt x="3143" y="18068"/>
                  </a:lnTo>
                  <a:lnTo>
                    <a:pt x="3143" y="18068"/>
                  </a:lnTo>
                  <a:cubicBezTo>
                    <a:pt x="8299" y="13821"/>
                    <a:pt x="6968" y="8193"/>
                    <a:pt x="0" y="4773"/>
                  </a:cubicBezTo>
                  <a:close/>
                </a:path>
              </a:pathLst>
            </a:custGeom>
            <a:solidFill>
              <a:srgbClr val="3A506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3" name="Shape 3411"/>
            <p:cNvSpPr/>
            <p:nvPr/>
          </p:nvSpPr>
          <p:spPr>
            <a:xfrm>
              <a:off x="2641098" y="1493612"/>
              <a:ext cx="800027" cy="11172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39" h="21600" extrusionOk="0">
                  <a:moveTo>
                    <a:pt x="20276" y="0"/>
                  </a:moveTo>
                  <a:lnTo>
                    <a:pt x="20276" y="0"/>
                  </a:lnTo>
                  <a:cubicBezTo>
                    <a:pt x="21600" y="7556"/>
                    <a:pt x="19275" y="15217"/>
                    <a:pt x="13721" y="21600"/>
                  </a:cubicBezTo>
                  <a:lnTo>
                    <a:pt x="0" y="14894"/>
                  </a:lnTo>
                  <a:lnTo>
                    <a:pt x="0" y="14894"/>
                  </a:lnTo>
                  <a:cubicBezTo>
                    <a:pt x="3419" y="10965"/>
                    <a:pt x="4850" y="6250"/>
                    <a:pt x="4035" y="1599"/>
                  </a:cubicBezTo>
                  <a:close/>
                </a:path>
              </a:pathLst>
            </a:custGeom>
            <a:solidFill>
              <a:srgbClr val="CD4E3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4" name="Shape 3412"/>
            <p:cNvSpPr/>
            <p:nvPr/>
          </p:nvSpPr>
          <p:spPr>
            <a:xfrm rot="6387854">
              <a:off x="3427365" y="2064756"/>
              <a:ext cx="143733" cy="123907"/>
            </a:xfrm>
            <a:prstGeom prst="triangle">
              <a:avLst/>
            </a:prstGeom>
            <a:solidFill>
              <a:srgbClr val="CD4E3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5" name="Shape 3413"/>
            <p:cNvSpPr/>
            <p:nvPr/>
          </p:nvSpPr>
          <p:spPr>
            <a:xfrm rot="15212146" flipH="1">
              <a:off x="11065" y="2064757"/>
              <a:ext cx="143733" cy="123907"/>
            </a:xfrm>
            <a:prstGeom prst="triangle">
              <a:avLst/>
            </a:prstGeom>
            <a:solidFill>
              <a:srgbClr val="03AE9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6" name="Shape 3414"/>
            <p:cNvSpPr/>
            <p:nvPr/>
          </p:nvSpPr>
          <p:spPr>
            <a:xfrm rot="3806845">
              <a:off x="3283194" y="831125"/>
              <a:ext cx="143733" cy="123907"/>
            </a:xfrm>
            <a:prstGeom prst="triangle">
              <a:avLst/>
            </a:prstGeom>
            <a:solidFill>
              <a:srgbClr val="3A506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7" name="Shape 3415"/>
            <p:cNvSpPr/>
            <p:nvPr/>
          </p:nvSpPr>
          <p:spPr>
            <a:xfrm rot="17793155" flipH="1">
              <a:off x="175201" y="831125"/>
              <a:ext cx="143733" cy="123907"/>
            </a:xfrm>
            <a:prstGeom prst="triangle">
              <a:avLst/>
            </a:prstGeom>
            <a:solidFill>
              <a:srgbClr val="3194C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8" name="Shape 3416"/>
            <p:cNvSpPr/>
            <p:nvPr/>
          </p:nvSpPr>
          <p:spPr>
            <a:xfrm rot="1344357">
              <a:off x="2419595" y="26953"/>
              <a:ext cx="143733" cy="123907"/>
            </a:xfrm>
            <a:prstGeom prst="triangle">
              <a:avLst/>
            </a:prstGeom>
            <a:solidFill>
              <a:srgbClr val="F7AC1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9" name="Shape 3417"/>
            <p:cNvSpPr/>
            <p:nvPr/>
          </p:nvSpPr>
          <p:spPr>
            <a:xfrm rot="20255643" flipH="1">
              <a:off x="1054345" y="26954"/>
              <a:ext cx="143733" cy="123907"/>
            </a:xfrm>
            <a:prstGeom prst="triangle">
              <a:avLst/>
            </a:prstGeom>
            <a:solidFill>
              <a:srgbClr val="A5C06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90" name="Group 3421"/>
            <p:cNvGrpSpPr/>
            <p:nvPr/>
          </p:nvGrpSpPr>
          <p:grpSpPr>
            <a:xfrm>
              <a:off x="2970543" y="1882781"/>
              <a:ext cx="231776" cy="231776"/>
              <a:chOff x="0" y="0"/>
              <a:chExt cx="231774" cy="231774"/>
            </a:xfrm>
          </p:grpSpPr>
          <p:sp>
            <p:nvSpPr>
              <p:cNvPr id="101" name="Shape 3418"/>
              <p:cNvSpPr/>
              <p:nvPr/>
            </p:nvSpPr>
            <p:spPr>
              <a:xfrm>
                <a:off x="35720" y="148078"/>
                <a:ext cx="73876" cy="8369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4113" y="5025"/>
                    </a:lnTo>
                    <a:lnTo>
                      <a:pt x="4113" y="18406"/>
                    </a:lnTo>
                    <a:cubicBezTo>
                      <a:pt x="4113" y="20169"/>
                      <a:pt x="5748" y="21600"/>
                      <a:pt x="7763" y="21600"/>
                    </a:cubicBezTo>
                    <a:lnTo>
                      <a:pt x="17951" y="21600"/>
                    </a:lnTo>
                    <a:cubicBezTo>
                      <a:pt x="19966" y="21600"/>
                      <a:pt x="21600" y="20169"/>
                      <a:pt x="21600" y="18406"/>
                    </a:cubicBezTo>
                    <a:lnTo>
                      <a:pt x="17434" y="5025"/>
                    </a:lnTo>
                    <a:lnTo>
                      <a:pt x="19779" y="1821"/>
                    </a:lnTo>
                    <a:cubicBezTo>
                      <a:pt x="14571" y="906"/>
                      <a:pt x="9477" y="313"/>
                      <a:pt x="5095" y="313"/>
                    </a:cubicBezTo>
                    <a:cubicBezTo>
                      <a:pt x="3263" y="313"/>
                      <a:pt x="1571" y="201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sz="3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2" name="Shape 3419"/>
              <p:cNvSpPr/>
              <p:nvPr/>
            </p:nvSpPr>
            <p:spPr>
              <a:xfrm>
                <a:off x="71440" y="0"/>
                <a:ext cx="160335" cy="17584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5750"/>
                    </a:moveTo>
                    <a:cubicBezTo>
                      <a:pt x="8522" y="16492"/>
                      <a:pt x="20175" y="20356"/>
                      <a:pt x="21600" y="21600"/>
                    </a:cubicBezTo>
                    <a:lnTo>
                      <a:pt x="21600" y="0"/>
                    </a:lnTo>
                    <a:cubicBezTo>
                      <a:pt x="19877" y="1348"/>
                      <a:pt x="8354" y="5075"/>
                      <a:pt x="0" y="5783"/>
                    </a:cubicBezTo>
                    <a:lnTo>
                      <a:pt x="0" y="15750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sz="3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3" name="Shape 3420"/>
              <p:cNvSpPr/>
              <p:nvPr/>
            </p:nvSpPr>
            <p:spPr>
              <a:xfrm>
                <a:off x="0" y="48286"/>
                <a:ext cx="46274" cy="784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21600" y="0"/>
                    </a:lnTo>
                    <a:cubicBezTo>
                      <a:pt x="4123" y="761"/>
                      <a:pt x="0" y="7019"/>
                      <a:pt x="0" y="10870"/>
                    </a:cubicBezTo>
                    <a:cubicBezTo>
                      <a:pt x="0" y="15025"/>
                      <a:pt x="3935" y="20934"/>
                      <a:pt x="21600" y="2160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sz="3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91" name="Group 3424"/>
            <p:cNvGrpSpPr/>
            <p:nvPr/>
          </p:nvGrpSpPr>
          <p:grpSpPr>
            <a:xfrm>
              <a:off x="1223715" y="377354"/>
              <a:ext cx="1786561" cy="648126"/>
              <a:chOff x="-1626221" y="-545857"/>
              <a:chExt cx="1786545" cy="648123"/>
            </a:xfrm>
          </p:grpSpPr>
          <p:sp>
            <p:nvSpPr>
              <p:cNvPr id="99" name="Shape 3422"/>
              <p:cNvSpPr/>
              <p:nvPr/>
            </p:nvSpPr>
            <p:spPr>
              <a:xfrm>
                <a:off x="151843" y="99090"/>
                <a:ext cx="8481" cy="31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cubicBezTo>
                      <a:pt x="16007" y="16818"/>
                      <a:pt x="8457" y="9069"/>
                      <a:pt x="0" y="0"/>
                    </a:cubicBezTo>
                    <a:cubicBezTo>
                      <a:pt x="6420" y="10388"/>
                      <a:pt x="13700" y="17478"/>
                      <a:pt x="21600" y="2160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sz="3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0" name="Shape 3423"/>
              <p:cNvSpPr/>
              <p:nvPr/>
            </p:nvSpPr>
            <p:spPr>
              <a:xfrm>
                <a:off x="-1626221" y="-545857"/>
                <a:ext cx="230192" cy="23336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024" h="21059" extrusionOk="0">
                    <a:moveTo>
                      <a:pt x="14769" y="15886"/>
                    </a:moveTo>
                    <a:lnTo>
                      <a:pt x="14493" y="15660"/>
                    </a:lnTo>
                    <a:lnTo>
                      <a:pt x="14788" y="15467"/>
                    </a:lnTo>
                    <a:lnTo>
                      <a:pt x="14936" y="15456"/>
                    </a:lnTo>
                    <a:cubicBezTo>
                      <a:pt x="15071" y="15448"/>
                      <a:pt x="17233" y="15305"/>
                      <a:pt x="18271" y="15227"/>
                    </a:cubicBezTo>
                    <a:cubicBezTo>
                      <a:pt x="19519" y="14334"/>
                      <a:pt x="19268" y="13379"/>
                      <a:pt x="18975" y="12855"/>
                    </a:cubicBezTo>
                    <a:cubicBezTo>
                      <a:pt x="18898" y="12856"/>
                      <a:pt x="18811" y="12857"/>
                      <a:pt x="18699" y="12858"/>
                    </a:cubicBezTo>
                    <a:lnTo>
                      <a:pt x="18682" y="12858"/>
                    </a:lnTo>
                    <a:cubicBezTo>
                      <a:pt x="18319" y="12856"/>
                      <a:pt x="15012" y="12701"/>
                      <a:pt x="14844" y="12694"/>
                    </a:cubicBezTo>
                    <a:lnTo>
                      <a:pt x="14678" y="12685"/>
                    </a:lnTo>
                    <a:lnTo>
                      <a:pt x="14386" y="12463"/>
                    </a:lnTo>
                    <a:lnTo>
                      <a:pt x="14656" y="12254"/>
                    </a:lnTo>
                    <a:lnTo>
                      <a:pt x="14818" y="12242"/>
                    </a:lnTo>
                    <a:cubicBezTo>
                      <a:pt x="14990" y="12229"/>
                      <a:pt x="18422" y="11964"/>
                      <a:pt x="18704" y="11959"/>
                    </a:cubicBezTo>
                    <a:cubicBezTo>
                      <a:pt x="19123" y="11953"/>
                      <a:pt x="19273" y="11951"/>
                      <a:pt x="19311" y="11951"/>
                    </a:cubicBezTo>
                    <a:cubicBezTo>
                      <a:pt x="19311" y="11951"/>
                      <a:pt x="19312" y="11951"/>
                      <a:pt x="19312" y="11951"/>
                    </a:cubicBezTo>
                    <a:cubicBezTo>
                      <a:pt x="19991" y="11309"/>
                      <a:pt x="20387" y="10507"/>
                      <a:pt x="19554" y="9691"/>
                    </a:cubicBezTo>
                    <a:cubicBezTo>
                      <a:pt x="18782" y="8935"/>
                      <a:pt x="15840" y="9089"/>
                      <a:pt x="13784" y="9056"/>
                    </a:cubicBezTo>
                    <a:cubicBezTo>
                      <a:pt x="13757" y="9057"/>
                      <a:pt x="13732" y="9057"/>
                      <a:pt x="13702" y="9057"/>
                    </a:cubicBezTo>
                    <a:lnTo>
                      <a:pt x="13698" y="9059"/>
                    </a:lnTo>
                    <a:cubicBezTo>
                      <a:pt x="13649" y="9059"/>
                      <a:pt x="14137" y="9054"/>
                      <a:pt x="13988" y="9048"/>
                    </a:cubicBezTo>
                    <a:cubicBezTo>
                      <a:pt x="13710" y="9040"/>
                      <a:pt x="13453" y="9028"/>
                      <a:pt x="13226" y="9009"/>
                    </a:cubicBezTo>
                    <a:cubicBezTo>
                      <a:pt x="12251" y="8958"/>
                      <a:pt x="10497" y="8968"/>
                      <a:pt x="10398" y="8964"/>
                    </a:cubicBezTo>
                    <a:lnTo>
                      <a:pt x="10343" y="8961"/>
                    </a:lnTo>
                    <a:lnTo>
                      <a:pt x="10040" y="8818"/>
                    </a:lnTo>
                    <a:lnTo>
                      <a:pt x="10340" y="8761"/>
                    </a:lnTo>
                    <a:lnTo>
                      <a:pt x="10392" y="8756"/>
                    </a:lnTo>
                    <a:cubicBezTo>
                      <a:pt x="10458" y="8750"/>
                      <a:pt x="10646" y="8743"/>
                      <a:pt x="11319" y="8672"/>
                    </a:cubicBezTo>
                    <a:cubicBezTo>
                      <a:pt x="10380" y="6546"/>
                      <a:pt x="12015" y="5309"/>
                      <a:pt x="12293" y="4218"/>
                    </a:cubicBezTo>
                    <a:cubicBezTo>
                      <a:pt x="13281" y="346"/>
                      <a:pt x="11306" y="0"/>
                      <a:pt x="11306" y="0"/>
                    </a:cubicBezTo>
                    <a:cubicBezTo>
                      <a:pt x="11306" y="0"/>
                      <a:pt x="6375" y="6964"/>
                      <a:pt x="5882" y="9217"/>
                    </a:cubicBezTo>
                    <a:cubicBezTo>
                      <a:pt x="5540" y="10780"/>
                      <a:pt x="3524" y="10650"/>
                      <a:pt x="2827" y="10619"/>
                    </a:cubicBezTo>
                    <a:cubicBezTo>
                      <a:pt x="-538" y="10467"/>
                      <a:pt x="-1213" y="19295"/>
                      <a:pt x="2526" y="20068"/>
                    </a:cubicBezTo>
                    <a:cubicBezTo>
                      <a:pt x="3273" y="20222"/>
                      <a:pt x="4127" y="19355"/>
                      <a:pt x="5727" y="20057"/>
                    </a:cubicBezTo>
                    <a:cubicBezTo>
                      <a:pt x="9239" y="21600"/>
                      <a:pt x="12279" y="20917"/>
                      <a:pt x="15069" y="20857"/>
                    </a:cubicBezTo>
                    <a:cubicBezTo>
                      <a:pt x="16961" y="20816"/>
                      <a:pt x="16824" y="19393"/>
                      <a:pt x="16651" y="18696"/>
                    </a:cubicBezTo>
                    <a:cubicBezTo>
                      <a:pt x="15741" y="18643"/>
                      <a:pt x="14834" y="18622"/>
                      <a:pt x="14748" y="18618"/>
                    </a:cubicBezTo>
                    <a:lnTo>
                      <a:pt x="14581" y="18611"/>
                    </a:lnTo>
                    <a:lnTo>
                      <a:pt x="14288" y="18403"/>
                    </a:lnTo>
                    <a:lnTo>
                      <a:pt x="14572" y="18191"/>
                    </a:lnTo>
                    <a:lnTo>
                      <a:pt x="14734" y="18179"/>
                    </a:lnTo>
                    <a:cubicBezTo>
                      <a:pt x="14837" y="18172"/>
                      <a:pt x="16113" y="18101"/>
                      <a:pt x="17172" y="18012"/>
                    </a:cubicBezTo>
                    <a:cubicBezTo>
                      <a:pt x="18121" y="17273"/>
                      <a:pt x="17881" y="16561"/>
                      <a:pt x="17661" y="16030"/>
                    </a:cubicBezTo>
                    <a:cubicBezTo>
                      <a:pt x="16564" y="15964"/>
                      <a:pt x="15065" y="15902"/>
                      <a:pt x="14953" y="15897"/>
                    </a:cubicBezTo>
                    <a:lnTo>
                      <a:pt x="14769" y="15886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sz="3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92" name="Group 3428"/>
            <p:cNvGrpSpPr/>
            <p:nvPr/>
          </p:nvGrpSpPr>
          <p:grpSpPr>
            <a:xfrm>
              <a:off x="2238215" y="377356"/>
              <a:ext cx="150179" cy="254953"/>
              <a:chOff x="0" y="0"/>
              <a:chExt cx="150178" cy="254952"/>
            </a:xfrm>
          </p:grpSpPr>
          <p:sp>
            <p:nvSpPr>
              <p:cNvPr id="96" name="Shape 3425"/>
              <p:cNvSpPr/>
              <p:nvPr/>
            </p:nvSpPr>
            <p:spPr>
              <a:xfrm>
                <a:off x="-1" y="-1"/>
                <a:ext cx="150180" cy="2046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99" h="21600" extrusionOk="0">
                    <a:moveTo>
                      <a:pt x="10934" y="0"/>
                    </a:moveTo>
                    <a:cubicBezTo>
                      <a:pt x="10847" y="0"/>
                      <a:pt x="10801" y="2"/>
                      <a:pt x="10801" y="2"/>
                    </a:cubicBezTo>
                    <a:cubicBezTo>
                      <a:pt x="10801" y="2"/>
                      <a:pt x="10754" y="0"/>
                      <a:pt x="10668" y="0"/>
                    </a:cubicBezTo>
                    <a:cubicBezTo>
                      <a:pt x="9432" y="0"/>
                      <a:pt x="0" y="285"/>
                      <a:pt x="0" y="8964"/>
                    </a:cubicBezTo>
                    <a:cubicBezTo>
                      <a:pt x="0" y="12780"/>
                      <a:pt x="6319" y="19737"/>
                      <a:pt x="6319" y="21600"/>
                    </a:cubicBezTo>
                    <a:lnTo>
                      <a:pt x="15323" y="21600"/>
                    </a:lnTo>
                    <a:cubicBezTo>
                      <a:pt x="15323" y="19737"/>
                      <a:pt x="21599" y="12780"/>
                      <a:pt x="21599" y="8964"/>
                    </a:cubicBezTo>
                    <a:cubicBezTo>
                      <a:pt x="21600" y="284"/>
                      <a:pt x="12168" y="0"/>
                      <a:pt x="10934" y="0"/>
                    </a:cubicBezTo>
                    <a:close/>
                    <a:moveTo>
                      <a:pt x="13355" y="19728"/>
                    </a:moveTo>
                    <a:lnTo>
                      <a:pt x="12362" y="19728"/>
                    </a:lnTo>
                    <a:lnTo>
                      <a:pt x="12362" y="14897"/>
                    </a:lnTo>
                    <a:lnTo>
                      <a:pt x="9324" y="14897"/>
                    </a:lnTo>
                    <a:lnTo>
                      <a:pt x="9324" y="19728"/>
                    </a:lnTo>
                    <a:lnTo>
                      <a:pt x="8285" y="19728"/>
                    </a:lnTo>
                    <a:cubicBezTo>
                      <a:pt x="7853" y="18884"/>
                      <a:pt x="7181" y="17845"/>
                      <a:pt x="6279" y="16473"/>
                    </a:cubicBezTo>
                    <a:cubicBezTo>
                      <a:pt x="4701" y="14071"/>
                      <a:pt x="2542" y="10782"/>
                      <a:pt x="2542" y="8964"/>
                    </a:cubicBezTo>
                    <a:cubicBezTo>
                      <a:pt x="2542" y="6006"/>
                      <a:pt x="3778" y="3937"/>
                      <a:pt x="6217" y="2815"/>
                    </a:cubicBezTo>
                    <a:cubicBezTo>
                      <a:pt x="8209" y="1899"/>
                      <a:pt x="10422" y="1872"/>
                      <a:pt x="10668" y="1872"/>
                    </a:cubicBezTo>
                    <a:lnTo>
                      <a:pt x="10696" y="1872"/>
                    </a:lnTo>
                    <a:lnTo>
                      <a:pt x="10783" y="1875"/>
                    </a:lnTo>
                    <a:lnTo>
                      <a:pt x="10888" y="1872"/>
                    </a:lnTo>
                    <a:lnTo>
                      <a:pt x="10934" y="1872"/>
                    </a:lnTo>
                    <a:cubicBezTo>
                      <a:pt x="11179" y="1872"/>
                      <a:pt x="13392" y="1898"/>
                      <a:pt x="15384" y="2815"/>
                    </a:cubicBezTo>
                    <a:cubicBezTo>
                      <a:pt x="17823" y="3937"/>
                      <a:pt x="19059" y="6006"/>
                      <a:pt x="19059" y="8964"/>
                    </a:cubicBezTo>
                    <a:cubicBezTo>
                      <a:pt x="19059" y="10784"/>
                      <a:pt x="16913" y="14074"/>
                      <a:pt x="15345" y="16478"/>
                    </a:cubicBezTo>
                    <a:cubicBezTo>
                      <a:pt x="14451" y="17847"/>
                      <a:pt x="13784" y="18886"/>
                      <a:pt x="13355" y="1972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sz="3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7" name="Shape 3426"/>
              <p:cNvSpPr/>
              <p:nvPr/>
            </p:nvSpPr>
            <p:spPr>
              <a:xfrm>
                <a:off x="42085" y="213573"/>
                <a:ext cx="62907" cy="1646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sz="3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8" name="Shape 3427"/>
              <p:cNvSpPr/>
              <p:nvPr/>
            </p:nvSpPr>
            <p:spPr>
              <a:xfrm>
                <a:off x="60248" y="238490"/>
                <a:ext cx="31011" cy="1646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sz="3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93" name="Shape 3429"/>
            <p:cNvSpPr/>
            <p:nvPr/>
          </p:nvSpPr>
          <p:spPr>
            <a:xfrm>
              <a:off x="2877791" y="1007454"/>
              <a:ext cx="231776" cy="2032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224" y="0"/>
                  </a:moveTo>
                  <a:cubicBezTo>
                    <a:pt x="13474" y="0"/>
                    <a:pt x="10800" y="3771"/>
                    <a:pt x="10800" y="3771"/>
                  </a:cubicBezTo>
                  <a:cubicBezTo>
                    <a:pt x="10800" y="3771"/>
                    <a:pt x="8125" y="0"/>
                    <a:pt x="5375" y="0"/>
                  </a:cubicBezTo>
                  <a:cubicBezTo>
                    <a:pt x="2625" y="0"/>
                    <a:pt x="0" y="1572"/>
                    <a:pt x="0" y="6200"/>
                  </a:cubicBezTo>
                  <a:cubicBezTo>
                    <a:pt x="0" y="9486"/>
                    <a:pt x="2700" y="12372"/>
                    <a:pt x="2700" y="12372"/>
                  </a:cubicBezTo>
                  <a:lnTo>
                    <a:pt x="10800" y="21600"/>
                  </a:lnTo>
                  <a:lnTo>
                    <a:pt x="18900" y="12372"/>
                  </a:lnTo>
                  <a:cubicBezTo>
                    <a:pt x="18900" y="12372"/>
                    <a:pt x="21600" y="9485"/>
                    <a:pt x="21600" y="6200"/>
                  </a:cubicBezTo>
                  <a:cubicBezTo>
                    <a:pt x="21600" y="1572"/>
                    <a:pt x="18975" y="0"/>
                    <a:pt x="16224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4" name="Shape 3430"/>
            <p:cNvSpPr/>
            <p:nvPr/>
          </p:nvSpPr>
          <p:spPr>
            <a:xfrm>
              <a:off x="492464" y="942264"/>
              <a:ext cx="233356" cy="2333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0" h="21594" extrusionOk="0">
                  <a:moveTo>
                    <a:pt x="21366" y="8174"/>
                  </a:moveTo>
                  <a:cubicBezTo>
                    <a:pt x="21158" y="7927"/>
                    <a:pt x="20936" y="7845"/>
                    <a:pt x="20757" y="7792"/>
                  </a:cubicBezTo>
                  <a:cubicBezTo>
                    <a:pt x="20573" y="7743"/>
                    <a:pt x="20406" y="7730"/>
                    <a:pt x="20230" y="7729"/>
                  </a:cubicBezTo>
                  <a:lnTo>
                    <a:pt x="14163" y="7726"/>
                  </a:lnTo>
                  <a:cubicBezTo>
                    <a:pt x="14106" y="7729"/>
                    <a:pt x="13976" y="7691"/>
                    <a:pt x="13868" y="7607"/>
                  </a:cubicBezTo>
                  <a:cubicBezTo>
                    <a:pt x="13758" y="7525"/>
                    <a:pt x="13687" y="7411"/>
                    <a:pt x="13675" y="7356"/>
                  </a:cubicBezTo>
                  <a:lnTo>
                    <a:pt x="11917" y="1053"/>
                  </a:lnTo>
                  <a:cubicBezTo>
                    <a:pt x="11860" y="855"/>
                    <a:pt x="11796" y="675"/>
                    <a:pt x="11663" y="480"/>
                  </a:cubicBezTo>
                  <a:cubicBezTo>
                    <a:pt x="11543" y="304"/>
                    <a:pt x="11277" y="12"/>
                    <a:pt x="10795" y="0"/>
                  </a:cubicBezTo>
                  <a:cubicBezTo>
                    <a:pt x="10315" y="10"/>
                    <a:pt x="10047" y="303"/>
                    <a:pt x="9927" y="481"/>
                  </a:cubicBezTo>
                  <a:cubicBezTo>
                    <a:pt x="9795" y="677"/>
                    <a:pt x="9730" y="858"/>
                    <a:pt x="9674" y="1056"/>
                  </a:cubicBezTo>
                  <a:lnTo>
                    <a:pt x="7916" y="7355"/>
                  </a:lnTo>
                  <a:cubicBezTo>
                    <a:pt x="7904" y="7411"/>
                    <a:pt x="7833" y="7525"/>
                    <a:pt x="7722" y="7607"/>
                  </a:cubicBezTo>
                  <a:cubicBezTo>
                    <a:pt x="7615" y="7691"/>
                    <a:pt x="7485" y="7729"/>
                    <a:pt x="7429" y="7726"/>
                  </a:cubicBezTo>
                  <a:lnTo>
                    <a:pt x="1361" y="7729"/>
                  </a:lnTo>
                  <a:cubicBezTo>
                    <a:pt x="1126" y="7732"/>
                    <a:pt x="908" y="7748"/>
                    <a:pt x="644" y="7859"/>
                  </a:cubicBezTo>
                  <a:cubicBezTo>
                    <a:pt x="513" y="7917"/>
                    <a:pt x="362" y="8007"/>
                    <a:pt x="226" y="8173"/>
                  </a:cubicBezTo>
                  <a:cubicBezTo>
                    <a:pt x="88" y="8334"/>
                    <a:pt x="-5" y="8584"/>
                    <a:pt x="0" y="8808"/>
                  </a:cubicBezTo>
                  <a:cubicBezTo>
                    <a:pt x="7" y="9167"/>
                    <a:pt x="159" y="9386"/>
                    <a:pt x="283" y="9537"/>
                  </a:cubicBezTo>
                  <a:cubicBezTo>
                    <a:pt x="414" y="9691"/>
                    <a:pt x="553" y="9799"/>
                    <a:pt x="707" y="9902"/>
                  </a:cubicBezTo>
                  <a:lnTo>
                    <a:pt x="5597" y="13118"/>
                  </a:lnTo>
                  <a:cubicBezTo>
                    <a:pt x="5684" y="13155"/>
                    <a:pt x="5838" y="13426"/>
                    <a:pt x="5824" y="13606"/>
                  </a:cubicBezTo>
                  <a:cubicBezTo>
                    <a:pt x="5824" y="13651"/>
                    <a:pt x="5818" y="13688"/>
                    <a:pt x="5810" y="13715"/>
                  </a:cubicBezTo>
                  <a:lnTo>
                    <a:pt x="3909" y="19931"/>
                  </a:lnTo>
                  <a:cubicBezTo>
                    <a:pt x="3856" y="20111"/>
                    <a:pt x="3816" y="20284"/>
                    <a:pt x="3814" y="20496"/>
                  </a:cubicBezTo>
                  <a:cubicBezTo>
                    <a:pt x="3817" y="20674"/>
                    <a:pt x="3838" y="20905"/>
                    <a:pt x="4018" y="21165"/>
                  </a:cubicBezTo>
                  <a:cubicBezTo>
                    <a:pt x="4192" y="21433"/>
                    <a:pt x="4579" y="21600"/>
                    <a:pt x="4842" y="21584"/>
                  </a:cubicBezTo>
                  <a:cubicBezTo>
                    <a:pt x="5342" y="21556"/>
                    <a:pt x="5550" y="21359"/>
                    <a:pt x="5798" y="21172"/>
                  </a:cubicBezTo>
                  <a:lnTo>
                    <a:pt x="10579" y="17109"/>
                  </a:lnTo>
                  <a:cubicBezTo>
                    <a:pt x="10618" y="17073"/>
                    <a:pt x="10718" y="17031"/>
                    <a:pt x="10830" y="17031"/>
                  </a:cubicBezTo>
                  <a:cubicBezTo>
                    <a:pt x="10939" y="17031"/>
                    <a:pt x="11033" y="17069"/>
                    <a:pt x="11072" y="17103"/>
                  </a:cubicBezTo>
                  <a:lnTo>
                    <a:pt x="16111" y="21199"/>
                  </a:lnTo>
                  <a:cubicBezTo>
                    <a:pt x="16360" y="21380"/>
                    <a:pt x="16566" y="21567"/>
                    <a:pt x="17055" y="21593"/>
                  </a:cubicBezTo>
                  <a:cubicBezTo>
                    <a:pt x="17066" y="21594"/>
                    <a:pt x="17078" y="21594"/>
                    <a:pt x="17090" y="21594"/>
                  </a:cubicBezTo>
                  <a:cubicBezTo>
                    <a:pt x="17341" y="21594"/>
                    <a:pt x="17694" y="21442"/>
                    <a:pt x="17866" y="21188"/>
                  </a:cubicBezTo>
                  <a:cubicBezTo>
                    <a:pt x="18050" y="20931"/>
                    <a:pt x="18073" y="20695"/>
                    <a:pt x="18075" y="20521"/>
                  </a:cubicBezTo>
                  <a:cubicBezTo>
                    <a:pt x="18073" y="20293"/>
                    <a:pt x="18027" y="20110"/>
                    <a:pt x="17964" y="19917"/>
                  </a:cubicBezTo>
                  <a:lnTo>
                    <a:pt x="15827" y="13661"/>
                  </a:lnTo>
                  <a:cubicBezTo>
                    <a:pt x="15818" y="13635"/>
                    <a:pt x="15811" y="13597"/>
                    <a:pt x="15811" y="13550"/>
                  </a:cubicBezTo>
                  <a:cubicBezTo>
                    <a:pt x="15799" y="13381"/>
                    <a:pt x="15937" y="13140"/>
                    <a:pt x="16017" y="13106"/>
                  </a:cubicBezTo>
                  <a:lnTo>
                    <a:pt x="20883" y="9902"/>
                  </a:lnTo>
                  <a:cubicBezTo>
                    <a:pt x="21038" y="9799"/>
                    <a:pt x="21176" y="9690"/>
                    <a:pt x="21308" y="9537"/>
                  </a:cubicBezTo>
                  <a:cubicBezTo>
                    <a:pt x="21431" y="9384"/>
                    <a:pt x="21583" y="9166"/>
                    <a:pt x="21590" y="8807"/>
                  </a:cubicBezTo>
                  <a:cubicBezTo>
                    <a:pt x="21595" y="8585"/>
                    <a:pt x="21502" y="8335"/>
                    <a:pt x="21366" y="8174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5" name="Shape 3431"/>
            <p:cNvSpPr/>
            <p:nvPr/>
          </p:nvSpPr>
          <p:spPr>
            <a:xfrm>
              <a:off x="398428" y="1847312"/>
              <a:ext cx="188056" cy="2852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3141" y="11408"/>
                  </a:lnTo>
                  <a:lnTo>
                    <a:pt x="9464" y="11403"/>
                  </a:lnTo>
                  <a:lnTo>
                    <a:pt x="0" y="21600"/>
                  </a:lnTo>
                  <a:lnTo>
                    <a:pt x="20230" y="9012"/>
                  </a:lnTo>
                  <a:lnTo>
                    <a:pt x="13945" y="9016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04" name="Shape 3433"/>
          <p:cNvSpPr/>
          <p:nvPr/>
        </p:nvSpPr>
        <p:spPr>
          <a:xfrm flipH="1">
            <a:off x="4653941" y="3440006"/>
            <a:ext cx="2404857" cy="27385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2" h="20637" extrusionOk="0">
                <a:moveTo>
                  <a:pt x="19276" y="16090"/>
                </a:moveTo>
                <a:cubicBezTo>
                  <a:pt x="19687" y="15419"/>
                  <a:pt x="19310" y="14865"/>
                  <a:pt x="18591" y="14516"/>
                </a:cubicBezTo>
                <a:cubicBezTo>
                  <a:pt x="17633" y="14049"/>
                  <a:pt x="18283" y="13204"/>
                  <a:pt x="19344" y="12737"/>
                </a:cubicBezTo>
                <a:cubicBezTo>
                  <a:pt x="20371" y="12271"/>
                  <a:pt x="20713" y="11455"/>
                  <a:pt x="19378" y="10901"/>
                </a:cubicBezTo>
                <a:cubicBezTo>
                  <a:pt x="18078" y="10318"/>
                  <a:pt x="18146" y="10143"/>
                  <a:pt x="19378" y="9094"/>
                </a:cubicBezTo>
                <a:cubicBezTo>
                  <a:pt x="20611" y="8015"/>
                  <a:pt x="19995" y="5508"/>
                  <a:pt x="18249" y="5100"/>
                </a:cubicBezTo>
                <a:cubicBezTo>
                  <a:pt x="16503" y="4692"/>
                  <a:pt x="16948" y="3876"/>
                  <a:pt x="16229" y="2156"/>
                </a:cubicBezTo>
                <a:cubicBezTo>
                  <a:pt x="15545" y="524"/>
                  <a:pt x="10855" y="-963"/>
                  <a:pt x="9177" y="786"/>
                </a:cubicBezTo>
                <a:cubicBezTo>
                  <a:pt x="8014" y="-293"/>
                  <a:pt x="5446" y="1165"/>
                  <a:pt x="4933" y="2768"/>
                </a:cubicBezTo>
                <a:cubicBezTo>
                  <a:pt x="4419" y="4401"/>
                  <a:pt x="4796" y="4838"/>
                  <a:pt x="3427" y="5071"/>
                </a:cubicBezTo>
                <a:cubicBezTo>
                  <a:pt x="2057" y="5304"/>
                  <a:pt x="1202" y="6995"/>
                  <a:pt x="2092" y="8073"/>
                </a:cubicBezTo>
                <a:cubicBezTo>
                  <a:pt x="2982" y="9123"/>
                  <a:pt x="3392" y="9618"/>
                  <a:pt x="2126" y="10405"/>
                </a:cubicBezTo>
                <a:cubicBezTo>
                  <a:pt x="859" y="11192"/>
                  <a:pt x="1099" y="12592"/>
                  <a:pt x="2297" y="13087"/>
                </a:cubicBezTo>
                <a:cubicBezTo>
                  <a:pt x="3495" y="13554"/>
                  <a:pt x="3735" y="14282"/>
                  <a:pt x="2776" y="14749"/>
                </a:cubicBezTo>
                <a:cubicBezTo>
                  <a:pt x="2092" y="15099"/>
                  <a:pt x="1749" y="15594"/>
                  <a:pt x="2229" y="16090"/>
                </a:cubicBezTo>
                <a:cubicBezTo>
                  <a:pt x="928" y="16614"/>
                  <a:pt x="-65" y="17372"/>
                  <a:pt x="3" y="18801"/>
                </a:cubicBezTo>
                <a:cubicBezTo>
                  <a:pt x="3" y="19413"/>
                  <a:pt x="277" y="20025"/>
                  <a:pt x="722" y="20637"/>
                </a:cubicBezTo>
                <a:cubicBezTo>
                  <a:pt x="20782" y="20637"/>
                  <a:pt x="20782" y="20637"/>
                  <a:pt x="20782" y="20637"/>
                </a:cubicBezTo>
                <a:cubicBezTo>
                  <a:pt x="21193" y="20025"/>
                  <a:pt x="21467" y="19413"/>
                  <a:pt x="21501" y="18801"/>
                </a:cubicBezTo>
                <a:cubicBezTo>
                  <a:pt x="21535" y="17372"/>
                  <a:pt x="20577" y="16614"/>
                  <a:pt x="19276" y="16090"/>
                </a:cubicBezTo>
                <a:close/>
                <a:moveTo>
                  <a:pt x="15476" y="7257"/>
                </a:moveTo>
                <a:cubicBezTo>
                  <a:pt x="15442" y="7228"/>
                  <a:pt x="15408" y="7228"/>
                  <a:pt x="15408" y="7228"/>
                </a:cubicBezTo>
                <a:cubicBezTo>
                  <a:pt x="15921" y="6383"/>
                  <a:pt x="16332" y="7461"/>
                  <a:pt x="16435" y="7928"/>
                </a:cubicBezTo>
                <a:cubicBezTo>
                  <a:pt x="16571" y="8598"/>
                  <a:pt x="16400" y="9385"/>
                  <a:pt x="16024" y="9939"/>
                </a:cubicBezTo>
                <a:cubicBezTo>
                  <a:pt x="15921" y="9910"/>
                  <a:pt x="15818" y="9910"/>
                  <a:pt x="15681" y="9910"/>
                </a:cubicBezTo>
                <a:cubicBezTo>
                  <a:pt x="14004" y="10056"/>
                  <a:pt x="17975" y="8132"/>
                  <a:pt x="15476" y="7257"/>
                </a:cubicBezTo>
                <a:close/>
                <a:moveTo>
                  <a:pt x="5070" y="7840"/>
                </a:moveTo>
                <a:cubicBezTo>
                  <a:pt x="5275" y="6995"/>
                  <a:pt x="5823" y="6762"/>
                  <a:pt x="6234" y="7549"/>
                </a:cubicBezTo>
                <a:cubicBezTo>
                  <a:pt x="6576" y="8190"/>
                  <a:pt x="6644" y="8511"/>
                  <a:pt x="6576" y="7316"/>
                </a:cubicBezTo>
                <a:cubicBezTo>
                  <a:pt x="6542" y="6499"/>
                  <a:pt x="6747" y="5625"/>
                  <a:pt x="7158" y="4809"/>
                </a:cubicBezTo>
                <a:cubicBezTo>
                  <a:pt x="7192" y="4780"/>
                  <a:pt x="7192" y="4750"/>
                  <a:pt x="7226" y="4721"/>
                </a:cubicBezTo>
                <a:cubicBezTo>
                  <a:pt x="7877" y="5537"/>
                  <a:pt x="9177" y="6295"/>
                  <a:pt x="10752" y="6383"/>
                </a:cubicBezTo>
                <a:cubicBezTo>
                  <a:pt x="10923" y="6383"/>
                  <a:pt x="11060" y="6412"/>
                  <a:pt x="11197" y="6412"/>
                </a:cubicBezTo>
                <a:cubicBezTo>
                  <a:pt x="14209" y="6354"/>
                  <a:pt x="10958" y="7957"/>
                  <a:pt x="13422" y="8219"/>
                </a:cubicBezTo>
                <a:cubicBezTo>
                  <a:pt x="15202" y="8423"/>
                  <a:pt x="14860" y="8686"/>
                  <a:pt x="13970" y="9531"/>
                </a:cubicBezTo>
                <a:cubicBezTo>
                  <a:pt x="13354" y="10114"/>
                  <a:pt x="13525" y="10872"/>
                  <a:pt x="14826" y="11047"/>
                </a:cubicBezTo>
                <a:cubicBezTo>
                  <a:pt x="13970" y="12417"/>
                  <a:pt x="12601" y="13408"/>
                  <a:pt x="10752" y="13408"/>
                </a:cubicBezTo>
                <a:cubicBezTo>
                  <a:pt x="10752" y="13408"/>
                  <a:pt x="10752" y="13408"/>
                  <a:pt x="10752" y="13408"/>
                </a:cubicBezTo>
                <a:cubicBezTo>
                  <a:pt x="8698" y="13408"/>
                  <a:pt x="7192" y="12184"/>
                  <a:pt x="6370" y="10522"/>
                </a:cubicBezTo>
                <a:cubicBezTo>
                  <a:pt x="5309" y="10376"/>
                  <a:pt x="4830" y="8919"/>
                  <a:pt x="5070" y="7840"/>
                </a:cubicBezTo>
                <a:close/>
                <a:moveTo>
                  <a:pt x="3837" y="16206"/>
                </a:moveTo>
                <a:cubicBezTo>
                  <a:pt x="4762" y="15944"/>
                  <a:pt x="5789" y="15740"/>
                  <a:pt x="6781" y="15448"/>
                </a:cubicBezTo>
                <a:cubicBezTo>
                  <a:pt x="7945" y="15069"/>
                  <a:pt x="8185" y="14311"/>
                  <a:pt x="8151" y="13408"/>
                </a:cubicBezTo>
                <a:cubicBezTo>
                  <a:pt x="8904" y="13816"/>
                  <a:pt x="9759" y="14049"/>
                  <a:pt x="10752" y="14049"/>
                </a:cubicBezTo>
                <a:cubicBezTo>
                  <a:pt x="10752" y="14049"/>
                  <a:pt x="10752" y="14049"/>
                  <a:pt x="10752" y="14049"/>
                </a:cubicBezTo>
                <a:cubicBezTo>
                  <a:pt x="11711" y="14049"/>
                  <a:pt x="12566" y="13816"/>
                  <a:pt x="13319" y="13408"/>
                </a:cubicBezTo>
                <a:cubicBezTo>
                  <a:pt x="13285" y="14311"/>
                  <a:pt x="13525" y="15069"/>
                  <a:pt x="14689" y="15448"/>
                </a:cubicBezTo>
                <a:cubicBezTo>
                  <a:pt x="15716" y="15769"/>
                  <a:pt x="16777" y="15973"/>
                  <a:pt x="17701" y="16235"/>
                </a:cubicBezTo>
                <a:cubicBezTo>
                  <a:pt x="17085" y="17751"/>
                  <a:pt x="13901" y="18334"/>
                  <a:pt x="10752" y="18305"/>
                </a:cubicBezTo>
                <a:cubicBezTo>
                  <a:pt x="7124" y="18276"/>
                  <a:pt x="3529" y="17401"/>
                  <a:pt x="3837" y="16206"/>
                </a:cubicBezTo>
                <a:close/>
                <a:moveTo>
                  <a:pt x="10821" y="20083"/>
                </a:moveTo>
                <a:cubicBezTo>
                  <a:pt x="10752" y="20083"/>
                  <a:pt x="10752" y="20083"/>
                  <a:pt x="10752" y="20083"/>
                </a:cubicBezTo>
                <a:cubicBezTo>
                  <a:pt x="6234" y="20083"/>
                  <a:pt x="2331" y="19005"/>
                  <a:pt x="1510" y="17139"/>
                </a:cubicBezTo>
                <a:cubicBezTo>
                  <a:pt x="1715" y="16993"/>
                  <a:pt x="1955" y="16848"/>
                  <a:pt x="2229" y="16702"/>
                </a:cubicBezTo>
                <a:cubicBezTo>
                  <a:pt x="2605" y="18392"/>
                  <a:pt x="6336" y="19354"/>
                  <a:pt x="10752" y="19354"/>
                </a:cubicBezTo>
                <a:cubicBezTo>
                  <a:pt x="10821" y="19354"/>
                  <a:pt x="10821" y="19354"/>
                  <a:pt x="10821" y="19354"/>
                </a:cubicBezTo>
                <a:cubicBezTo>
                  <a:pt x="15271" y="19354"/>
                  <a:pt x="18796" y="18422"/>
                  <a:pt x="19241" y="16760"/>
                </a:cubicBezTo>
                <a:cubicBezTo>
                  <a:pt x="19515" y="16906"/>
                  <a:pt x="19721" y="17052"/>
                  <a:pt x="19960" y="17226"/>
                </a:cubicBezTo>
                <a:cubicBezTo>
                  <a:pt x="19070" y="19063"/>
                  <a:pt x="15373" y="20083"/>
                  <a:pt x="10821" y="20083"/>
                </a:cubicBezTo>
                <a:close/>
              </a:path>
            </a:pathLst>
          </a:custGeom>
          <a:solidFill>
            <a:srgbClr val="3194C6"/>
          </a:solidFill>
          <a:ln w="12700">
            <a:miter lim="400000"/>
          </a:ln>
        </p:spPr>
        <p:txBody>
          <a:bodyPr lIns="0" tIns="0" rIns="0" bIns="0"/>
          <a:lstStyle/>
          <a:p>
            <a:pPr lvl="0">
              <a:defRPr sz="2400"/>
            </a:pPr>
            <a:endParaRPr sz="4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5" name="Shape 3403"/>
          <p:cNvSpPr/>
          <p:nvPr/>
        </p:nvSpPr>
        <p:spPr>
          <a:xfrm>
            <a:off x="404987" y="3204620"/>
            <a:ext cx="3527416" cy="57246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 algn="r">
              <a:lnSpc>
                <a:spcPct val="130000"/>
              </a:lnSpc>
              <a:defRPr sz="7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uFill>
                  <a:solidFill>
                    <a:srgbClr val="808080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小作业：知识专题独立小作业，现学现用学以致用大作业：商城实战，知识串联、架构落地</a:t>
            </a:r>
            <a:endParaRPr sz="1200" dirty="0">
              <a:solidFill>
                <a:srgbClr val="7030A0"/>
              </a:solidFill>
              <a:uFill>
                <a:solidFill>
                  <a:srgbClr val="808080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</p:txBody>
      </p:sp>
      <p:grpSp>
        <p:nvGrpSpPr>
          <p:cNvPr id="67" name="组合 66"/>
          <p:cNvGrpSpPr/>
          <p:nvPr/>
        </p:nvGrpSpPr>
        <p:grpSpPr>
          <a:xfrm>
            <a:off x="6766730" y="94851"/>
            <a:ext cx="4152900" cy="837873"/>
            <a:chOff x="7324725" y="1141845"/>
            <a:chExt cx="4152900" cy="837873"/>
          </a:xfrm>
        </p:grpSpPr>
        <p:grpSp>
          <p:nvGrpSpPr>
            <p:cNvPr id="68" name="Group 16"/>
            <p:cNvGrpSpPr/>
            <p:nvPr/>
          </p:nvGrpSpPr>
          <p:grpSpPr bwMode="auto">
            <a:xfrm>
              <a:off x="7549280" y="1434639"/>
              <a:ext cx="129000" cy="207346"/>
              <a:chOff x="4441" y="3144"/>
              <a:chExt cx="215" cy="345"/>
            </a:xfrm>
          </p:grpSpPr>
          <p:sp>
            <p:nvSpPr>
              <p:cNvPr id="70" name="Freeform 17"/>
              <p:cNvSpPr>
                <a:spLocks noEditPoints="1"/>
              </p:cNvSpPr>
              <p:nvPr/>
            </p:nvSpPr>
            <p:spPr bwMode="auto">
              <a:xfrm>
                <a:off x="4474" y="3144"/>
                <a:ext cx="149" cy="253"/>
              </a:xfrm>
              <a:custGeom>
                <a:avLst/>
                <a:gdLst>
                  <a:gd name="T0" fmla="*/ 31 w 63"/>
                  <a:gd name="T1" fmla="*/ 107 h 107"/>
                  <a:gd name="T2" fmla="*/ 63 w 63"/>
                  <a:gd name="T3" fmla="*/ 78 h 107"/>
                  <a:gd name="T4" fmla="*/ 63 w 63"/>
                  <a:gd name="T5" fmla="*/ 29 h 107"/>
                  <a:gd name="T6" fmla="*/ 31 w 63"/>
                  <a:gd name="T7" fmla="*/ 0 h 107"/>
                  <a:gd name="T8" fmla="*/ 0 w 63"/>
                  <a:gd name="T9" fmla="*/ 29 h 107"/>
                  <a:gd name="T10" fmla="*/ 0 w 63"/>
                  <a:gd name="T11" fmla="*/ 78 h 107"/>
                  <a:gd name="T12" fmla="*/ 31 w 63"/>
                  <a:gd name="T13" fmla="*/ 107 h 107"/>
                  <a:gd name="T14" fmla="*/ 10 w 63"/>
                  <a:gd name="T15" fmla="*/ 29 h 107"/>
                  <a:gd name="T16" fmla="*/ 31 w 63"/>
                  <a:gd name="T17" fmla="*/ 10 h 107"/>
                  <a:gd name="T18" fmla="*/ 53 w 63"/>
                  <a:gd name="T19" fmla="*/ 29 h 107"/>
                  <a:gd name="T20" fmla="*/ 53 w 63"/>
                  <a:gd name="T21" fmla="*/ 78 h 107"/>
                  <a:gd name="T22" fmla="*/ 31 w 63"/>
                  <a:gd name="T23" fmla="*/ 97 h 107"/>
                  <a:gd name="T24" fmla="*/ 10 w 63"/>
                  <a:gd name="T25" fmla="*/ 78 h 107"/>
                  <a:gd name="T26" fmla="*/ 10 w 63"/>
                  <a:gd name="T27" fmla="*/ 29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3" h="107">
                    <a:moveTo>
                      <a:pt x="31" y="107"/>
                    </a:moveTo>
                    <a:cubicBezTo>
                      <a:pt x="49" y="107"/>
                      <a:pt x="63" y="94"/>
                      <a:pt x="63" y="78"/>
                    </a:cubicBezTo>
                    <a:cubicBezTo>
                      <a:pt x="63" y="29"/>
                      <a:pt x="63" y="29"/>
                      <a:pt x="63" y="29"/>
                    </a:cubicBezTo>
                    <a:cubicBezTo>
                      <a:pt x="63" y="13"/>
                      <a:pt x="49" y="0"/>
                      <a:pt x="31" y="0"/>
                    </a:cubicBezTo>
                    <a:cubicBezTo>
                      <a:pt x="14" y="0"/>
                      <a:pt x="0" y="13"/>
                      <a:pt x="0" y="29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94"/>
                      <a:pt x="14" y="107"/>
                      <a:pt x="31" y="107"/>
                    </a:cubicBezTo>
                    <a:close/>
                    <a:moveTo>
                      <a:pt x="10" y="29"/>
                    </a:moveTo>
                    <a:cubicBezTo>
                      <a:pt x="10" y="18"/>
                      <a:pt x="19" y="10"/>
                      <a:pt x="31" y="10"/>
                    </a:cubicBezTo>
                    <a:cubicBezTo>
                      <a:pt x="43" y="10"/>
                      <a:pt x="53" y="18"/>
                      <a:pt x="53" y="29"/>
                    </a:cubicBezTo>
                    <a:cubicBezTo>
                      <a:pt x="53" y="78"/>
                      <a:pt x="53" y="78"/>
                      <a:pt x="53" y="78"/>
                    </a:cubicBezTo>
                    <a:cubicBezTo>
                      <a:pt x="53" y="88"/>
                      <a:pt x="43" y="97"/>
                      <a:pt x="31" y="97"/>
                    </a:cubicBezTo>
                    <a:cubicBezTo>
                      <a:pt x="19" y="97"/>
                      <a:pt x="10" y="88"/>
                      <a:pt x="10" y="78"/>
                    </a:cubicBezTo>
                    <a:lnTo>
                      <a:pt x="10" y="29"/>
                    </a:lnTo>
                    <a:close/>
                  </a:path>
                </a:pathLst>
              </a:custGeom>
              <a:solidFill>
                <a:schemeClr val="bg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9200"/>
                <a:endParaRPr lang="zh-CN" altLang="en-US" sz="2135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4" name="Freeform 18"/>
              <p:cNvSpPr/>
              <p:nvPr/>
            </p:nvSpPr>
            <p:spPr bwMode="auto">
              <a:xfrm>
                <a:off x="4441" y="3267"/>
                <a:ext cx="215" cy="222"/>
              </a:xfrm>
              <a:custGeom>
                <a:avLst/>
                <a:gdLst>
                  <a:gd name="T0" fmla="*/ 86 w 91"/>
                  <a:gd name="T1" fmla="*/ 0 h 94"/>
                  <a:gd name="T2" fmla="*/ 81 w 91"/>
                  <a:gd name="T3" fmla="*/ 5 h 94"/>
                  <a:gd name="T4" fmla="*/ 81 w 91"/>
                  <a:gd name="T5" fmla="*/ 28 h 94"/>
                  <a:gd name="T6" fmla="*/ 45 w 91"/>
                  <a:gd name="T7" fmla="*/ 59 h 94"/>
                  <a:gd name="T8" fmla="*/ 10 w 91"/>
                  <a:gd name="T9" fmla="*/ 28 h 94"/>
                  <a:gd name="T10" fmla="*/ 10 w 91"/>
                  <a:gd name="T11" fmla="*/ 5 h 94"/>
                  <a:gd name="T12" fmla="*/ 5 w 91"/>
                  <a:gd name="T13" fmla="*/ 0 h 94"/>
                  <a:gd name="T14" fmla="*/ 0 w 91"/>
                  <a:gd name="T15" fmla="*/ 5 h 94"/>
                  <a:gd name="T16" fmla="*/ 0 w 91"/>
                  <a:gd name="T17" fmla="*/ 28 h 94"/>
                  <a:gd name="T18" fmla="*/ 40 w 91"/>
                  <a:gd name="T19" fmla="*/ 69 h 94"/>
                  <a:gd name="T20" fmla="*/ 40 w 91"/>
                  <a:gd name="T21" fmla="*/ 84 h 94"/>
                  <a:gd name="T22" fmla="*/ 20 w 91"/>
                  <a:gd name="T23" fmla="*/ 84 h 94"/>
                  <a:gd name="T24" fmla="*/ 15 w 91"/>
                  <a:gd name="T25" fmla="*/ 89 h 94"/>
                  <a:gd name="T26" fmla="*/ 20 w 91"/>
                  <a:gd name="T27" fmla="*/ 94 h 94"/>
                  <a:gd name="T28" fmla="*/ 70 w 91"/>
                  <a:gd name="T29" fmla="*/ 94 h 94"/>
                  <a:gd name="T30" fmla="*/ 75 w 91"/>
                  <a:gd name="T31" fmla="*/ 89 h 94"/>
                  <a:gd name="T32" fmla="*/ 70 w 91"/>
                  <a:gd name="T33" fmla="*/ 84 h 94"/>
                  <a:gd name="T34" fmla="*/ 50 w 91"/>
                  <a:gd name="T35" fmla="*/ 84 h 94"/>
                  <a:gd name="T36" fmla="*/ 50 w 91"/>
                  <a:gd name="T37" fmla="*/ 69 h 94"/>
                  <a:gd name="T38" fmla="*/ 91 w 91"/>
                  <a:gd name="T39" fmla="*/ 28 h 94"/>
                  <a:gd name="T40" fmla="*/ 91 w 91"/>
                  <a:gd name="T41" fmla="*/ 5 h 94"/>
                  <a:gd name="T42" fmla="*/ 86 w 91"/>
                  <a:gd name="T43" fmla="*/ 0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1" h="94">
                    <a:moveTo>
                      <a:pt x="86" y="0"/>
                    </a:moveTo>
                    <a:cubicBezTo>
                      <a:pt x="83" y="0"/>
                      <a:pt x="81" y="3"/>
                      <a:pt x="81" y="5"/>
                    </a:cubicBezTo>
                    <a:cubicBezTo>
                      <a:pt x="81" y="28"/>
                      <a:pt x="81" y="28"/>
                      <a:pt x="81" y="28"/>
                    </a:cubicBezTo>
                    <a:cubicBezTo>
                      <a:pt x="81" y="45"/>
                      <a:pt x="65" y="59"/>
                      <a:pt x="45" y="59"/>
                    </a:cubicBezTo>
                    <a:cubicBezTo>
                      <a:pt x="26" y="59"/>
                      <a:pt x="10" y="45"/>
                      <a:pt x="10" y="28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0" y="2"/>
                      <a:pt x="8" y="0"/>
                      <a:pt x="5" y="0"/>
                    </a:cubicBezTo>
                    <a:cubicBezTo>
                      <a:pt x="2" y="0"/>
                      <a:pt x="0" y="2"/>
                      <a:pt x="0" y="5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49"/>
                      <a:pt x="18" y="67"/>
                      <a:pt x="40" y="69"/>
                    </a:cubicBezTo>
                    <a:cubicBezTo>
                      <a:pt x="40" y="84"/>
                      <a:pt x="40" y="84"/>
                      <a:pt x="40" y="84"/>
                    </a:cubicBezTo>
                    <a:cubicBezTo>
                      <a:pt x="20" y="84"/>
                      <a:pt x="20" y="84"/>
                      <a:pt x="20" y="84"/>
                    </a:cubicBezTo>
                    <a:cubicBezTo>
                      <a:pt x="18" y="84"/>
                      <a:pt x="15" y="86"/>
                      <a:pt x="15" y="89"/>
                    </a:cubicBezTo>
                    <a:cubicBezTo>
                      <a:pt x="15" y="92"/>
                      <a:pt x="18" y="94"/>
                      <a:pt x="20" y="94"/>
                    </a:cubicBezTo>
                    <a:cubicBezTo>
                      <a:pt x="70" y="94"/>
                      <a:pt x="70" y="94"/>
                      <a:pt x="70" y="94"/>
                    </a:cubicBezTo>
                    <a:cubicBezTo>
                      <a:pt x="73" y="94"/>
                      <a:pt x="75" y="92"/>
                      <a:pt x="75" y="89"/>
                    </a:cubicBezTo>
                    <a:cubicBezTo>
                      <a:pt x="75" y="86"/>
                      <a:pt x="73" y="84"/>
                      <a:pt x="70" y="84"/>
                    </a:cubicBezTo>
                    <a:cubicBezTo>
                      <a:pt x="50" y="84"/>
                      <a:pt x="50" y="84"/>
                      <a:pt x="50" y="84"/>
                    </a:cubicBezTo>
                    <a:cubicBezTo>
                      <a:pt x="50" y="69"/>
                      <a:pt x="50" y="69"/>
                      <a:pt x="50" y="69"/>
                    </a:cubicBezTo>
                    <a:cubicBezTo>
                      <a:pt x="73" y="67"/>
                      <a:pt x="91" y="49"/>
                      <a:pt x="91" y="28"/>
                    </a:cubicBezTo>
                    <a:cubicBezTo>
                      <a:pt x="91" y="5"/>
                      <a:pt x="91" y="5"/>
                      <a:pt x="91" y="5"/>
                    </a:cubicBezTo>
                    <a:cubicBezTo>
                      <a:pt x="91" y="3"/>
                      <a:pt x="88" y="0"/>
                      <a:pt x="86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9200"/>
                <a:endParaRPr lang="zh-CN" altLang="en-US" sz="2135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69" name="矩形 68"/>
            <p:cNvSpPr/>
            <p:nvPr/>
          </p:nvSpPr>
          <p:spPr>
            <a:xfrm>
              <a:off x="7324725" y="1141845"/>
              <a:ext cx="4152900" cy="837873"/>
            </a:xfrm>
            <a:prstGeom prst="rect">
              <a:avLst/>
            </a:prstGeom>
            <a:noFill/>
            <a:ln>
              <a:solidFill>
                <a:schemeClr val="accent1">
                  <a:alpha val="61000"/>
                </a:schemeClr>
              </a:solidFill>
              <a:prstDash val="dash"/>
            </a:ln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endParaRPr lang="zh-CN" altLang="en-US" sz="5400" b="1" cap="none" spc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endParaRPr>
            </a:p>
          </p:txBody>
        </p:sp>
      </p:grpSp>
      <p:grpSp>
        <p:nvGrpSpPr>
          <p:cNvPr id="118" name="组合 117"/>
          <p:cNvGrpSpPr/>
          <p:nvPr/>
        </p:nvGrpSpPr>
        <p:grpSpPr>
          <a:xfrm>
            <a:off x="6837555" y="285317"/>
            <a:ext cx="4052540" cy="375746"/>
            <a:chOff x="4121722" y="5733166"/>
            <a:chExt cx="4052540" cy="375746"/>
          </a:xfrm>
        </p:grpSpPr>
        <p:grpSp>
          <p:nvGrpSpPr>
            <p:cNvPr id="119" name="PA_组合 14"/>
            <p:cNvGrpSpPr/>
            <p:nvPr>
              <p:custDataLst>
                <p:tags r:id="rId4"/>
              </p:custDataLst>
            </p:nvPr>
          </p:nvGrpSpPr>
          <p:grpSpPr bwMode="auto">
            <a:xfrm>
              <a:off x="4121722" y="5748912"/>
              <a:ext cx="360000" cy="360000"/>
              <a:chOff x="4350" y="3200"/>
              <a:chExt cx="600" cy="599"/>
            </a:xfrm>
          </p:grpSpPr>
          <p:sp>
            <p:nvSpPr>
              <p:cNvPr id="121" name="Oval 15"/>
              <p:cNvSpPr>
                <a:spLocks noChangeArrowheads="1"/>
              </p:cNvSpPr>
              <p:nvPr/>
            </p:nvSpPr>
            <p:spPr bwMode="auto">
              <a:xfrm>
                <a:off x="4350" y="3200"/>
                <a:ext cx="600" cy="599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9200"/>
                <a:endParaRPr lang="zh-CN" altLang="en-US" sz="2135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122" name="Group 16"/>
              <p:cNvGrpSpPr/>
              <p:nvPr/>
            </p:nvGrpSpPr>
            <p:grpSpPr bwMode="auto">
              <a:xfrm>
                <a:off x="4526" y="3301"/>
                <a:ext cx="215" cy="364"/>
                <a:chOff x="4526" y="3301"/>
                <a:chExt cx="215" cy="364"/>
              </a:xfrm>
            </p:grpSpPr>
            <p:sp>
              <p:nvSpPr>
                <p:cNvPr id="123" name="Freeform 17"/>
                <p:cNvSpPr>
                  <a:spLocks noEditPoints="1"/>
                </p:cNvSpPr>
                <p:nvPr/>
              </p:nvSpPr>
              <p:spPr bwMode="auto">
                <a:xfrm>
                  <a:off x="4565" y="3301"/>
                  <a:ext cx="149" cy="253"/>
                </a:xfrm>
                <a:custGeom>
                  <a:avLst/>
                  <a:gdLst>
                    <a:gd name="T0" fmla="*/ 31 w 63"/>
                    <a:gd name="T1" fmla="*/ 107 h 107"/>
                    <a:gd name="T2" fmla="*/ 63 w 63"/>
                    <a:gd name="T3" fmla="*/ 78 h 107"/>
                    <a:gd name="T4" fmla="*/ 63 w 63"/>
                    <a:gd name="T5" fmla="*/ 29 h 107"/>
                    <a:gd name="T6" fmla="*/ 31 w 63"/>
                    <a:gd name="T7" fmla="*/ 0 h 107"/>
                    <a:gd name="T8" fmla="*/ 0 w 63"/>
                    <a:gd name="T9" fmla="*/ 29 h 107"/>
                    <a:gd name="T10" fmla="*/ 0 w 63"/>
                    <a:gd name="T11" fmla="*/ 78 h 107"/>
                    <a:gd name="T12" fmla="*/ 31 w 63"/>
                    <a:gd name="T13" fmla="*/ 107 h 107"/>
                    <a:gd name="T14" fmla="*/ 10 w 63"/>
                    <a:gd name="T15" fmla="*/ 29 h 107"/>
                    <a:gd name="T16" fmla="*/ 31 w 63"/>
                    <a:gd name="T17" fmla="*/ 10 h 107"/>
                    <a:gd name="T18" fmla="*/ 53 w 63"/>
                    <a:gd name="T19" fmla="*/ 29 h 107"/>
                    <a:gd name="T20" fmla="*/ 53 w 63"/>
                    <a:gd name="T21" fmla="*/ 78 h 107"/>
                    <a:gd name="T22" fmla="*/ 31 w 63"/>
                    <a:gd name="T23" fmla="*/ 97 h 107"/>
                    <a:gd name="T24" fmla="*/ 10 w 63"/>
                    <a:gd name="T25" fmla="*/ 78 h 107"/>
                    <a:gd name="T26" fmla="*/ 10 w 63"/>
                    <a:gd name="T27" fmla="*/ 29 h 1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63" h="107">
                      <a:moveTo>
                        <a:pt x="31" y="107"/>
                      </a:moveTo>
                      <a:cubicBezTo>
                        <a:pt x="49" y="107"/>
                        <a:pt x="63" y="94"/>
                        <a:pt x="63" y="78"/>
                      </a:cubicBezTo>
                      <a:cubicBezTo>
                        <a:pt x="63" y="29"/>
                        <a:pt x="63" y="29"/>
                        <a:pt x="63" y="29"/>
                      </a:cubicBezTo>
                      <a:cubicBezTo>
                        <a:pt x="63" y="13"/>
                        <a:pt x="49" y="0"/>
                        <a:pt x="31" y="0"/>
                      </a:cubicBezTo>
                      <a:cubicBezTo>
                        <a:pt x="14" y="0"/>
                        <a:pt x="0" y="13"/>
                        <a:pt x="0" y="29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94"/>
                        <a:pt x="14" y="107"/>
                        <a:pt x="31" y="107"/>
                      </a:cubicBezTo>
                      <a:close/>
                      <a:moveTo>
                        <a:pt x="10" y="29"/>
                      </a:moveTo>
                      <a:cubicBezTo>
                        <a:pt x="10" y="18"/>
                        <a:pt x="19" y="10"/>
                        <a:pt x="31" y="10"/>
                      </a:cubicBezTo>
                      <a:cubicBezTo>
                        <a:pt x="43" y="10"/>
                        <a:pt x="53" y="18"/>
                        <a:pt x="53" y="29"/>
                      </a:cubicBezTo>
                      <a:cubicBezTo>
                        <a:pt x="53" y="78"/>
                        <a:pt x="53" y="78"/>
                        <a:pt x="53" y="78"/>
                      </a:cubicBezTo>
                      <a:cubicBezTo>
                        <a:pt x="53" y="88"/>
                        <a:pt x="43" y="97"/>
                        <a:pt x="31" y="97"/>
                      </a:cubicBezTo>
                      <a:cubicBezTo>
                        <a:pt x="19" y="97"/>
                        <a:pt x="10" y="88"/>
                        <a:pt x="10" y="78"/>
                      </a:cubicBezTo>
                      <a:lnTo>
                        <a:pt x="10" y="2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9200"/>
                  <a:endParaRPr lang="zh-CN" altLang="en-US" sz="2135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24" name="Freeform 18"/>
                <p:cNvSpPr/>
                <p:nvPr/>
              </p:nvSpPr>
              <p:spPr bwMode="auto">
                <a:xfrm>
                  <a:off x="4526" y="3443"/>
                  <a:ext cx="215" cy="222"/>
                </a:xfrm>
                <a:custGeom>
                  <a:avLst/>
                  <a:gdLst>
                    <a:gd name="T0" fmla="*/ 86 w 91"/>
                    <a:gd name="T1" fmla="*/ 0 h 94"/>
                    <a:gd name="T2" fmla="*/ 81 w 91"/>
                    <a:gd name="T3" fmla="*/ 5 h 94"/>
                    <a:gd name="T4" fmla="*/ 81 w 91"/>
                    <a:gd name="T5" fmla="*/ 28 h 94"/>
                    <a:gd name="T6" fmla="*/ 45 w 91"/>
                    <a:gd name="T7" fmla="*/ 59 h 94"/>
                    <a:gd name="T8" fmla="*/ 10 w 91"/>
                    <a:gd name="T9" fmla="*/ 28 h 94"/>
                    <a:gd name="T10" fmla="*/ 10 w 91"/>
                    <a:gd name="T11" fmla="*/ 5 h 94"/>
                    <a:gd name="T12" fmla="*/ 5 w 91"/>
                    <a:gd name="T13" fmla="*/ 0 h 94"/>
                    <a:gd name="T14" fmla="*/ 0 w 91"/>
                    <a:gd name="T15" fmla="*/ 5 h 94"/>
                    <a:gd name="T16" fmla="*/ 0 w 91"/>
                    <a:gd name="T17" fmla="*/ 28 h 94"/>
                    <a:gd name="T18" fmla="*/ 40 w 91"/>
                    <a:gd name="T19" fmla="*/ 69 h 94"/>
                    <a:gd name="T20" fmla="*/ 40 w 91"/>
                    <a:gd name="T21" fmla="*/ 84 h 94"/>
                    <a:gd name="T22" fmla="*/ 20 w 91"/>
                    <a:gd name="T23" fmla="*/ 84 h 94"/>
                    <a:gd name="T24" fmla="*/ 15 w 91"/>
                    <a:gd name="T25" fmla="*/ 89 h 94"/>
                    <a:gd name="T26" fmla="*/ 20 w 91"/>
                    <a:gd name="T27" fmla="*/ 94 h 94"/>
                    <a:gd name="T28" fmla="*/ 70 w 91"/>
                    <a:gd name="T29" fmla="*/ 94 h 94"/>
                    <a:gd name="T30" fmla="*/ 75 w 91"/>
                    <a:gd name="T31" fmla="*/ 89 h 94"/>
                    <a:gd name="T32" fmla="*/ 70 w 91"/>
                    <a:gd name="T33" fmla="*/ 84 h 94"/>
                    <a:gd name="T34" fmla="*/ 50 w 91"/>
                    <a:gd name="T35" fmla="*/ 84 h 94"/>
                    <a:gd name="T36" fmla="*/ 50 w 91"/>
                    <a:gd name="T37" fmla="*/ 69 h 94"/>
                    <a:gd name="T38" fmla="*/ 91 w 91"/>
                    <a:gd name="T39" fmla="*/ 28 h 94"/>
                    <a:gd name="T40" fmla="*/ 91 w 91"/>
                    <a:gd name="T41" fmla="*/ 5 h 94"/>
                    <a:gd name="T42" fmla="*/ 86 w 91"/>
                    <a:gd name="T43" fmla="*/ 0 h 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91" h="94">
                      <a:moveTo>
                        <a:pt x="86" y="0"/>
                      </a:moveTo>
                      <a:cubicBezTo>
                        <a:pt x="83" y="0"/>
                        <a:pt x="81" y="3"/>
                        <a:pt x="81" y="5"/>
                      </a:cubicBezTo>
                      <a:cubicBezTo>
                        <a:pt x="81" y="28"/>
                        <a:pt x="81" y="28"/>
                        <a:pt x="81" y="28"/>
                      </a:cubicBezTo>
                      <a:cubicBezTo>
                        <a:pt x="81" y="45"/>
                        <a:pt x="65" y="59"/>
                        <a:pt x="45" y="59"/>
                      </a:cubicBezTo>
                      <a:cubicBezTo>
                        <a:pt x="26" y="59"/>
                        <a:pt x="10" y="45"/>
                        <a:pt x="10" y="28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0" y="2"/>
                        <a:pt x="8" y="0"/>
                        <a:pt x="5" y="0"/>
                      </a:cubicBezTo>
                      <a:cubicBezTo>
                        <a:pt x="2" y="0"/>
                        <a:pt x="0" y="2"/>
                        <a:pt x="0" y="5"/>
                      </a:cubicBezTo>
                      <a:cubicBezTo>
                        <a:pt x="0" y="28"/>
                        <a:pt x="0" y="28"/>
                        <a:pt x="0" y="28"/>
                      </a:cubicBezTo>
                      <a:cubicBezTo>
                        <a:pt x="0" y="49"/>
                        <a:pt x="18" y="67"/>
                        <a:pt x="40" y="69"/>
                      </a:cubicBezTo>
                      <a:cubicBezTo>
                        <a:pt x="40" y="84"/>
                        <a:pt x="40" y="84"/>
                        <a:pt x="40" y="84"/>
                      </a:cubicBezTo>
                      <a:cubicBezTo>
                        <a:pt x="20" y="84"/>
                        <a:pt x="20" y="84"/>
                        <a:pt x="20" y="84"/>
                      </a:cubicBezTo>
                      <a:cubicBezTo>
                        <a:pt x="18" y="84"/>
                        <a:pt x="15" y="86"/>
                        <a:pt x="15" y="89"/>
                      </a:cubicBezTo>
                      <a:cubicBezTo>
                        <a:pt x="15" y="92"/>
                        <a:pt x="18" y="94"/>
                        <a:pt x="20" y="94"/>
                      </a:cubicBezTo>
                      <a:cubicBezTo>
                        <a:pt x="70" y="94"/>
                        <a:pt x="70" y="94"/>
                        <a:pt x="70" y="94"/>
                      </a:cubicBezTo>
                      <a:cubicBezTo>
                        <a:pt x="73" y="94"/>
                        <a:pt x="75" y="92"/>
                        <a:pt x="75" y="89"/>
                      </a:cubicBezTo>
                      <a:cubicBezTo>
                        <a:pt x="75" y="86"/>
                        <a:pt x="73" y="84"/>
                        <a:pt x="70" y="84"/>
                      </a:cubicBezTo>
                      <a:cubicBezTo>
                        <a:pt x="50" y="84"/>
                        <a:pt x="50" y="84"/>
                        <a:pt x="50" y="84"/>
                      </a:cubicBezTo>
                      <a:cubicBezTo>
                        <a:pt x="50" y="69"/>
                        <a:pt x="50" y="69"/>
                        <a:pt x="50" y="69"/>
                      </a:cubicBezTo>
                      <a:cubicBezTo>
                        <a:pt x="73" y="67"/>
                        <a:pt x="91" y="49"/>
                        <a:pt x="91" y="28"/>
                      </a:cubicBezTo>
                      <a:cubicBezTo>
                        <a:pt x="91" y="5"/>
                        <a:pt x="91" y="5"/>
                        <a:pt x="91" y="5"/>
                      </a:cubicBezTo>
                      <a:cubicBezTo>
                        <a:pt x="91" y="3"/>
                        <a:pt x="88" y="0"/>
                        <a:pt x="86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9200"/>
                  <a:endParaRPr lang="zh-CN" altLang="en-US" sz="2135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120" name="PA_文本框 20"/>
            <p:cNvSpPr txBox="1"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4526187" y="5733166"/>
              <a:ext cx="3648075" cy="368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 defTabSz="1219200"/>
              <a:r>
                <a:rPr lang="zh-CN" altLang="en-US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课程咨询阿媛</a:t>
              </a:r>
              <a:r>
                <a:rPr lang="zh-CN" altLang="en-US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老师：</a:t>
              </a:r>
              <a:r>
                <a:rPr lang="en-US" altLang="zh-CN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zh-CN" altLang="en-US" smtClean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2807762965</a:t>
              </a:r>
              <a:endParaRPr lang="en-US" altLang="zh-CN">
                <a:solidFill>
                  <a:srgbClr val="333333">
                    <a:lumMod val="65000"/>
                    <a:lumOff val="3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879" y="371042"/>
            <a:ext cx="5401540" cy="410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5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请给我们课程一个五星好评</a:t>
            </a:r>
            <a:endParaRPr lang="en-US" altLang="zh-CN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1273305" y="4865282"/>
            <a:ext cx="94179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你的好评是享学前行最大的动力，谢谢！</a:t>
            </a:r>
            <a:endParaRPr lang="zh-CN" altLang="en-US" sz="4000" b="1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1821784" y="1035512"/>
            <a:ext cx="8399463" cy="3886200"/>
            <a:chOff x="1250469" y="1333025"/>
            <a:chExt cx="8399463" cy="3886200"/>
          </a:xfrm>
        </p:grpSpPr>
        <p:grpSp>
          <p:nvGrpSpPr>
            <p:cNvPr id="4" name="组合 3"/>
            <p:cNvGrpSpPr/>
            <p:nvPr/>
          </p:nvGrpSpPr>
          <p:grpSpPr>
            <a:xfrm>
              <a:off x="1250469" y="1333025"/>
              <a:ext cx="8399463" cy="3886200"/>
              <a:chOff x="1754333" y="1485900"/>
              <a:chExt cx="8399463" cy="3886200"/>
            </a:xfrm>
          </p:grpSpPr>
          <p:pic>
            <p:nvPicPr>
              <p:cNvPr id="7170" name="Picture 2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54333" y="1485900"/>
                <a:ext cx="8399463" cy="3886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2" name="组合 1"/>
              <p:cNvGrpSpPr/>
              <p:nvPr/>
            </p:nvGrpSpPr>
            <p:grpSpPr>
              <a:xfrm>
                <a:off x="5762626" y="3557587"/>
                <a:ext cx="3541712" cy="1292952"/>
                <a:chOff x="5762626" y="3557587"/>
                <a:chExt cx="3541712" cy="1292952"/>
              </a:xfrm>
            </p:grpSpPr>
            <p:pic>
              <p:nvPicPr>
                <p:cNvPr id="7171" name="Picture 3"/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19776" y="3557587"/>
                  <a:ext cx="3484562" cy="5429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26" name="Picture 3"/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762626" y="4036152"/>
                  <a:ext cx="3484562" cy="5429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27" name="Picture 3"/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762626" y="4307614"/>
                  <a:ext cx="3484562" cy="5429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  <p:pic>
          <p:nvPicPr>
            <p:cNvPr id="7172" name="Picture 4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15912" y="3263675"/>
              <a:ext cx="3524250" cy="14339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990" y="370840"/>
            <a:ext cx="4201795" cy="817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kumimoji="1" lang="zh-CN" altLang="en-US" sz="266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自定义</a:t>
            </a:r>
            <a:r>
              <a:rPr kumimoji="1" lang="en-US" altLang="zh-CN" sz="266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view</a:t>
            </a:r>
            <a:endParaRPr kumimoji="1" lang="zh-CN" altLang="en-US" sz="266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defTabSz="1218565"/>
            <a:endParaRPr lang="zh-CN" altLang="en-US" sz="266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37845" y="779780"/>
            <a:ext cx="1199515" cy="76200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graphicFrame>
        <p:nvGraphicFramePr>
          <p:cNvPr id="10" name="表格 9"/>
          <p:cNvGraphicFramePr>
            <a:graphicFrameLocks noGrp="1"/>
          </p:cNvGraphicFramePr>
          <p:nvPr/>
        </p:nvGraphicFramePr>
        <p:xfrm>
          <a:off x="537845" y="1188720"/>
          <a:ext cx="11649075" cy="4763770"/>
        </p:xfrm>
        <a:graphic>
          <a:graphicData uri="http://schemas.openxmlformats.org/drawingml/2006/table">
            <a:tbl>
              <a:tblPr/>
              <a:tblGrid>
                <a:gridCol w="1451610"/>
                <a:gridCol w="4203700"/>
                <a:gridCol w="5993765"/>
              </a:tblGrid>
              <a:tr h="531495">
                <a:tc>
                  <a:txBody>
                    <a:bodyPr/>
                    <a:p>
                      <a:pPr algn="l" fontAlgn="t"/>
                      <a:r>
                        <a:rPr lang="en-US" sz="1600" b="0" dirty="0">
                          <a:solidFill>
                            <a:srgbClr val="FFFF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Category</a:t>
                      </a:r>
                      <a:endParaRPr lang="en-US" sz="1600" b="0" dirty="0">
                        <a:solidFill>
                          <a:srgbClr val="FFFF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459" marR="36459" marT="12153" marB="1215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p>
                      <a:pPr algn="l" fontAlgn="t"/>
                      <a:r>
                        <a:rPr lang="en-US" sz="1600" b="0" dirty="0">
                          <a:solidFill>
                            <a:srgbClr val="FFFF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Methods</a:t>
                      </a:r>
                      <a:endParaRPr lang="en-US" sz="1600" b="0" dirty="0">
                        <a:solidFill>
                          <a:srgbClr val="FFFF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459" marR="36459" marT="12153" marB="1215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p>
                      <a:pPr algn="l" fontAlgn="t"/>
                      <a:r>
                        <a:rPr lang="en-US" sz="1600" b="0" dirty="0">
                          <a:solidFill>
                            <a:srgbClr val="FFFF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Description</a:t>
                      </a:r>
                      <a:endParaRPr lang="en-US" sz="1600" b="0" dirty="0">
                        <a:solidFill>
                          <a:srgbClr val="FFFF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459" marR="36459" marT="12153" marB="1215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99"/>
                    </a:solidFill>
                  </a:tcPr>
                </a:tc>
              </a:tr>
              <a:tr h="458470">
                <a:tc rowSpan="3">
                  <a:txBody>
                    <a:bodyPr/>
                    <a:p>
                      <a:pPr algn="l" fontAlgn="t"/>
                      <a:r>
                        <a:rPr lang="zh-CN" altLang="en-US" sz="1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布局相关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459" marR="36459" marT="12153" marB="12153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p>
                      <a:pPr algn="l" fontAlgn="t"/>
                      <a:r>
                        <a:rPr lang="en-US" sz="1600" u="none" strike="noStrike" dirty="0" err="1">
                          <a:solidFill>
                            <a:srgbClr val="258AA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3" action="ppaction://hlinkfile"/>
                        </a:rPr>
                        <a:t>onMeasure</a:t>
                      </a:r>
                      <a:r>
                        <a:rPr lang="en-US" sz="1600" u="none" strike="noStrike" dirty="0">
                          <a:solidFill>
                            <a:srgbClr val="258AA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3" action="ppaction://hlinkfile"/>
                        </a:rPr>
                        <a:t>(</a:t>
                      </a:r>
                      <a:r>
                        <a:rPr lang="en-US" sz="1600" u="none" strike="noStrike" dirty="0" err="1">
                          <a:solidFill>
                            <a:srgbClr val="258AA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3" action="ppaction://hlinkfile"/>
                        </a:rPr>
                        <a:t>int</a:t>
                      </a:r>
                      <a:r>
                        <a:rPr lang="en-US" sz="1600" u="none" strike="noStrike" dirty="0">
                          <a:solidFill>
                            <a:srgbClr val="258AA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3" action="ppaction://hlinkfile"/>
                        </a:rPr>
                        <a:t>, </a:t>
                      </a:r>
                      <a:r>
                        <a:rPr lang="en-US" sz="1600" u="none" strike="noStrike" dirty="0" err="1">
                          <a:solidFill>
                            <a:srgbClr val="258AA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3" action="ppaction://hlinkfile"/>
                        </a:rPr>
                        <a:t>int</a:t>
                      </a:r>
                      <a:r>
                        <a:rPr lang="en-US" sz="1600" u="none" strike="noStrike" dirty="0">
                          <a:solidFill>
                            <a:srgbClr val="258AA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3" action="ppaction://hlinkfile"/>
                        </a:rPr>
                        <a:t>)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459" marR="36459" marT="12153" marB="12153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p>
                      <a:pPr algn="l" fontAlgn="t"/>
                      <a:r>
                        <a:rPr lang="zh-CN" altLang="en-US" sz="1600" dirty="0" smtClean="0"/>
                        <a:t>如果需要改变</a:t>
                      </a:r>
                      <a:r>
                        <a:rPr lang="en-US" altLang="zh-CN" sz="1600" dirty="0" smtClean="0"/>
                        <a:t>view</a:t>
                      </a:r>
                      <a:r>
                        <a:rPr lang="zh-CN" altLang="en-US" sz="1600" dirty="0" smtClean="0"/>
                        <a:t>的大小，那么需要重写该方法</a:t>
                      </a:r>
                      <a:endParaRPr lang="en-US" altLang="zh-CN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459" marR="36459" marT="12153" marB="12153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</a:tr>
              <a:tr h="817245">
                <a:tc vMerge="1">
                  <a:tcPr/>
                </a:tc>
                <a:tc>
                  <a:txBody>
                    <a:bodyPr/>
                    <a:p>
                      <a:pPr algn="l" fontAlgn="t"/>
                      <a:r>
                        <a:rPr lang="en-US" sz="1600" u="none" strike="noStrike">
                          <a:solidFill>
                            <a:srgbClr val="258AA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3" action="ppaction://hlinkfile"/>
                        </a:rPr>
                        <a:t>onLayout(boolean, int, int, int, int)</a:t>
                      </a:r>
                      <a:endParaRPr 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459" marR="36459" marT="12153" marB="12153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p>
                      <a:pPr algn="l" fontAlgn="t"/>
                      <a:r>
                        <a:rPr lang="zh-CN" altLang="en-US" sz="1600" dirty="0" smtClean="0"/>
                        <a:t>如果需要改变</a:t>
                      </a:r>
                      <a:r>
                        <a:rPr lang="en-US" altLang="zh-CN" sz="1600" dirty="0" smtClean="0"/>
                        <a:t>View</a:t>
                      </a:r>
                      <a:r>
                        <a:rPr lang="zh-CN" altLang="en-US" sz="1600" dirty="0" smtClean="0"/>
                        <a:t>的（在父控件的）位置，那么需要重写</a:t>
                      </a:r>
                      <a:r>
                        <a:rPr lang="en-US" altLang="zh-CN" sz="1600" dirty="0" err="1" smtClean="0"/>
                        <a:t>OnLayout</a:t>
                      </a:r>
                      <a:r>
                        <a:rPr lang="zh-CN" altLang="en-US" sz="1600" dirty="0" smtClean="0"/>
                        <a:t>方法。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459" marR="36459" marT="12153" marB="12153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</a:tr>
              <a:tr h="427990">
                <a:tc vMerge="1">
                  <a:tcPr/>
                </a:tc>
                <a:tc>
                  <a:txBody>
                    <a:bodyPr/>
                    <a:p>
                      <a:pPr algn="l" fontAlgn="t"/>
                      <a:r>
                        <a:rPr lang="en-US" sz="1600" u="none" strike="noStrike" dirty="0" err="1">
                          <a:solidFill>
                            <a:srgbClr val="258AA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3" action="ppaction://hlinkfile"/>
                        </a:rPr>
                        <a:t>onSizeChanged</a:t>
                      </a:r>
                      <a:r>
                        <a:rPr lang="en-US" sz="1600" u="none" strike="noStrike" dirty="0">
                          <a:solidFill>
                            <a:srgbClr val="258AA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3" action="ppaction://hlinkfile"/>
                        </a:rPr>
                        <a:t>(</a:t>
                      </a:r>
                      <a:r>
                        <a:rPr lang="en-US" sz="1600" u="none" strike="noStrike" dirty="0" err="1">
                          <a:solidFill>
                            <a:srgbClr val="258AA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3" action="ppaction://hlinkfile"/>
                        </a:rPr>
                        <a:t>int</a:t>
                      </a:r>
                      <a:r>
                        <a:rPr lang="en-US" sz="1600" u="none" strike="noStrike" dirty="0">
                          <a:solidFill>
                            <a:srgbClr val="258AA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3" action="ppaction://hlinkfile"/>
                        </a:rPr>
                        <a:t>, </a:t>
                      </a:r>
                      <a:r>
                        <a:rPr lang="en-US" sz="1600" u="none" strike="noStrike" dirty="0" err="1">
                          <a:solidFill>
                            <a:srgbClr val="258AA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3" action="ppaction://hlinkfile"/>
                        </a:rPr>
                        <a:t>int</a:t>
                      </a:r>
                      <a:r>
                        <a:rPr lang="en-US" sz="1600" u="none" strike="noStrike" dirty="0">
                          <a:solidFill>
                            <a:srgbClr val="258AA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3" action="ppaction://hlinkfile"/>
                        </a:rPr>
                        <a:t>, </a:t>
                      </a:r>
                      <a:r>
                        <a:rPr lang="en-US" sz="1600" u="none" strike="noStrike" dirty="0" err="1">
                          <a:solidFill>
                            <a:srgbClr val="258AA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3" action="ppaction://hlinkfile"/>
                        </a:rPr>
                        <a:t>int</a:t>
                      </a:r>
                      <a:r>
                        <a:rPr lang="en-US" sz="1600" u="none" strike="noStrike" dirty="0">
                          <a:solidFill>
                            <a:srgbClr val="258AA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3" action="ppaction://hlinkfile"/>
                        </a:rPr>
                        <a:t>, </a:t>
                      </a:r>
                      <a:r>
                        <a:rPr lang="en-US" sz="1600" u="none" strike="noStrike" dirty="0" err="1">
                          <a:solidFill>
                            <a:srgbClr val="258AA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3" action="ppaction://hlinkfile"/>
                        </a:rPr>
                        <a:t>int</a:t>
                      </a:r>
                      <a:r>
                        <a:rPr lang="en-US" sz="1600" u="none" strike="noStrike" dirty="0">
                          <a:solidFill>
                            <a:srgbClr val="258AA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3" action="ppaction://hlinkfile"/>
                        </a:rPr>
                        <a:t>)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459" marR="36459" marT="12153" marB="12153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p>
                      <a:pPr algn="l" fontAlgn="t"/>
                      <a:r>
                        <a:rPr lang="zh-CN" altLang="en-US" sz="1600" dirty="0" smtClean="0"/>
                        <a:t>在布局发生变化时的回调函数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459" marR="36459" marT="12153" marB="12153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</a:tr>
              <a:tr h="817245">
                <a:tc>
                  <a:txBody>
                    <a:bodyPr/>
                    <a:p>
                      <a:pPr algn="l" fontAlgn="t"/>
                      <a:r>
                        <a:rPr lang="zh-CN" altLang="en-US" sz="1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绘制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459" marR="36459" marT="12153" marB="12153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p>
                      <a:pPr algn="l" fontAlgn="t"/>
                      <a:r>
                        <a:rPr lang="en-US" sz="1600" u="none" strike="noStrike">
                          <a:solidFill>
                            <a:srgbClr val="258AA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3" action="ppaction://hlinkfile"/>
                        </a:rPr>
                        <a:t>onDraw(android.graphics.Canvas)</a:t>
                      </a:r>
                      <a:endParaRPr 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459" marR="36459" marT="12153" marB="12153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p>
                      <a:pPr algn="l" fontAlgn="t"/>
                      <a:r>
                        <a:rPr lang="zh-CN" altLang="en-US" sz="1600" dirty="0" smtClean="0"/>
                        <a:t>如果需要改变</a:t>
                      </a:r>
                      <a:r>
                        <a:rPr lang="en-US" altLang="zh-CN" sz="1600" dirty="0" smtClean="0"/>
                        <a:t>View</a:t>
                      </a:r>
                      <a:r>
                        <a:rPr lang="zh-CN" altLang="en-US" sz="1600" dirty="0" smtClean="0"/>
                        <a:t>绘制的图像，那么需要重写该方法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459" marR="36459" marT="12153" marB="12153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</a:tr>
              <a:tr h="427355">
                <a:tc rowSpan="4">
                  <a:txBody>
                    <a:bodyPr/>
                    <a:p>
                      <a:pPr algn="l" fontAlgn="t"/>
                      <a:r>
                        <a:rPr lang="zh-CN" altLang="en-US" sz="1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事件处理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459" marR="36459" marT="12153" marB="12153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p>
                      <a:pPr algn="l" fontAlgn="t"/>
                      <a:r>
                        <a:rPr lang="en-US" sz="1600" u="none" strike="noStrike">
                          <a:solidFill>
                            <a:srgbClr val="258AA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3" action="ppaction://hlinkfile"/>
                        </a:rPr>
                        <a:t>onKeyDown(int, KeyEvent)</a:t>
                      </a:r>
                      <a:endParaRPr 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459" marR="36459" marT="12153" marB="12153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p>
                      <a:pPr algn="l" fontAlgn="t"/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Called when a new hardware key event occurs.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459" marR="36459" marT="12153" marB="12153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</a:tr>
              <a:tr h="427990">
                <a:tc vMerge="1">
                  <a:tcPr/>
                </a:tc>
                <a:tc>
                  <a:txBody>
                    <a:bodyPr/>
                    <a:p>
                      <a:pPr algn="l" fontAlgn="t"/>
                      <a:r>
                        <a:rPr lang="en-US" sz="1600" u="none" strike="noStrike" dirty="0" err="1">
                          <a:solidFill>
                            <a:srgbClr val="258AA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3" action="ppaction://hlinkfile"/>
                        </a:rPr>
                        <a:t>onKeyUp</a:t>
                      </a:r>
                      <a:r>
                        <a:rPr lang="en-US" sz="1600" u="none" strike="noStrike" dirty="0">
                          <a:solidFill>
                            <a:srgbClr val="258AA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3" action="ppaction://hlinkfile"/>
                        </a:rPr>
                        <a:t>(</a:t>
                      </a:r>
                      <a:r>
                        <a:rPr lang="en-US" sz="1600" u="none" strike="noStrike" dirty="0" err="1">
                          <a:solidFill>
                            <a:srgbClr val="258AA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3" action="ppaction://hlinkfile"/>
                        </a:rPr>
                        <a:t>int</a:t>
                      </a:r>
                      <a:r>
                        <a:rPr lang="en-US" sz="1600" u="none" strike="noStrike" dirty="0">
                          <a:solidFill>
                            <a:srgbClr val="258AA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3" action="ppaction://hlinkfile"/>
                        </a:rPr>
                        <a:t>, </a:t>
                      </a:r>
                      <a:r>
                        <a:rPr lang="en-US" sz="1600" u="none" strike="noStrike" dirty="0" err="1">
                          <a:solidFill>
                            <a:srgbClr val="258AA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3" action="ppaction://hlinkfile"/>
                        </a:rPr>
                        <a:t>KeyEvent</a:t>
                      </a:r>
                      <a:r>
                        <a:rPr lang="en-US" sz="1600" u="none" strike="noStrike" dirty="0">
                          <a:solidFill>
                            <a:srgbClr val="258AA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3" action="ppaction://hlinkfile"/>
                        </a:rPr>
                        <a:t>)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459" marR="36459" marT="12153" marB="12153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p>
                      <a:pPr algn="l" fontAlgn="t"/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Called when a hardware key up event occurs.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459" marR="36459" marT="12153" marB="12153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</a:tr>
              <a:tr h="428625">
                <a:tc vMerge="1">
                  <a:tcPr/>
                </a:tc>
                <a:tc>
                  <a:txBody>
                    <a:bodyPr/>
                    <a:p>
                      <a:pPr algn="l" fontAlgn="t"/>
                      <a:r>
                        <a:rPr lang="en-US" sz="1600" u="none" strike="noStrike" dirty="0" err="1">
                          <a:solidFill>
                            <a:srgbClr val="258AA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3" action="ppaction://hlinkfile"/>
                        </a:rPr>
                        <a:t>onTrackballEvent</a:t>
                      </a:r>
                      <a:r>
                        <a:rPr lang="en-US" sz="1600" u="none" strike="noStrike" dirty="0">
                          <a:solidFill>
                            <a:srgbClr val="258AA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3" action="ppaction://hlinkfile"/>
                        </a:rPr>
                        <a:t>(</a:t>
                      </a:r>
                      <a:r>
                        <a:rPr lang="en-US" sz="1600" u="none" strike="noStrike" dirty="0" err="1">
                          <a:solidFill>
                            <a:srgbClr val="258AA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3" action="ppaction://hlinkfile"/>
                        </a:rPr>
                        <a:t>MotionEvent</a:t>
                      </a:r>
                      <a:r>
                        <a:rPr lang="en-US" sz="1600" u="none" strike="noStrike" dirty="0">
                          <a:solidFill>
                            <a:srgbClr val="258AA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3" action="ppaction://hlinkfile"/>
                        </a:rPr>
                        <a:t>)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459" marR="36459" marT="12153" marB="12153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p>
                      <a:pPr algn="l" fontAlgn="t"/>
                      <a:r>
                        <a:rPr lang="zh-CN" altLang="en-US" sz="1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轨迹球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459" marR="36459" marT="12153" marB="12153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</a:tr>
              <a:tr h="427355">
                <a:tc vMerge="1">
                  <a:tcPr/>
                </a:tc>
                <a:tc>
                  <a:txBody>
                    <a:bodyPr/>
                    <a:p>
                      <a:pPr algn="l" fontAlgn="t"/>
                      <a:r>
                        <a:rPr lang="en-US" sz="1600" u="none" strike="noStrike">
                          <a:solidFill>
                            <a:srgbClr val="258AA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3" action="ppaction://hlinkfile"/>
                        </a:rPr>
                        <a:t>onTouchEvent(MotionEvent)</a:t>
                      </a:r>
                      <a:endParaRPr 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459" marR="36459" marT="12153" marB="12153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p>
                      <a:pPr algn="l" fontAlgn="t"/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Called when a touch screen motion event occurs.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459" marR="36459" marT="12153" marB="12153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</a:tr>
            </a:tbl>
          </a:graphicData>
        </a:graphic>
      </p:graphicFrame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A_圆角矩形 22"/>
          <p:cNvSpPr/>
          <p:nvPr>
            <p:custDataLst>
              <p:tags r:id="rId1"/>
            </p:custDataLst>
          </p:nvPr>
        </p:nvSpPr>
        <p:spPr>
          <a:xfrm>
            <a:off x="3048000" y="4206584"/>
            <a:ext cx="6098091" cy="297454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dist" defTabSz="1218565"/>
            <a:r>
              <a:rPr lang="en-US" altLang="zh-CN" sz="1335" dirty="0">
                <a:solidFill>
                  <a:srgbClr val="FFFFFF">
                    <a:lumMod val="50000"/>
                  </a:srgbClr>
                </a:solidFill>
                <a:latin typeface="Calibri" panose="020F0502020204030204"/>
                <a:ea typeface="宋体" panose="02010600030101010101" pitchFamily="2" charset="-122"/>
              </a:rPr>
              <a:t>TAHNK YOU FOR WATCHING</a:t>
            </a:r>
            <a:endParaRPr lang="zh-CN" altLang="en-US" sz="1335" dirty="0">
              <a:solidFill>
                <a:srgbClr val="FFFFFF">
                  <a:lumMod val="50000"/>
                </a:srgbClr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2460091" y="5476597"/>
            <a:ext cx="3424322" cy="478155"/>
            <a:chOff x="1139058" y="5549903"/>
            <a:chExt cx="3424322" cy="478155"/>
          </a:xfrm>
        </p:grpSpPr>
        <p:grpSp>
          <p:nvGrpSpPr>
            <p:cNvPr id="3" name="PA_组合 23"/>
            <p:cNvGrpSpPr/>
            <p:nvPr>
              <p:custDataLst>
                <p:tags r:id="rId2"/>
              </p:custDataLst>
            </p:nvPr>
          </p:nvGrpSpPr>
          <p:grpSpPr>
            <a:xfrm>
              <a:off x="1139058" y="5609179"/>
              <a:ext cx="359175" cy="360000"/>
              <a:chOff x="801291" y="3535885"/>
              <a:chExt cx="219347" cy="219347"/>
            </a:xfrm>
          </p:grpSpPr>
          <p:sp>
            <p:nvSpPr>
              <p:cNvPr id="25" name="Oval 10"/>
              <p:cNvSpPr>
                <a:spLocks noChangeArrowheads="1"/>
              </p:cNvSpPr>
              <p:nvPr/>
            </p:nvSpPr>
            <p:spPr bwMode="auto">
              <a:xfrm>
                <a:off x="801291" y="3535885"/>
                <a:ext cx="219347" cy="219347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8565"/>
                <a:endParaRPr lang="zh-CN" altLang="en-US" sz="2135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8" name="组合 25"/>
              <p:cNvGrpSpPr/>
              <p:nvPr/>
            </p:nvGrpSpPr>
            <p:grpSpPr>
              <a:xfrm>
                <a:off x="860980" y="3583766"/>
                <a:ext cx="100336" cy="114060"/>
                <a:chOff x="860980" y="3583766"/>
                <a:chExt cx="100336" cy="114060"/>
              </a:xfrm>
            </p:grpSpPr>
            <p:sp>
              <p:nvSpPr>
                <p:cNvPr id="27" name="Freeform 12"/>
                <p:cNvSpPr>
                  <a:spLocks noEditPoints="1"/>
                </p:cNvSpPr>
                <p:nvPr/>
              </p:nvSpPr>
              <p:spPr bwMode="auto">
                <a:xfrm>
                  <a:off x="884050" y="3583766"/>
                  <a:ext cx="53830" cy="53740"/>
                </a:xfrm>
                <a:custGeom>
                  <a:avLst/>
                  <a:gdLst>
                    <a:gd name="T0" fmla="*/ 31 w 62"/>
                    <a:gd name="T1" fmla="*/ 62 h 62"/>
                    <a:gd name="T2" fmla="*/ 0 w 62"/>
                    <a:gd name="T3" fmla="*/ 31 h 62"/>
                    <a:gd name="T4" fmla="*/ 31 w 62"/>
                    <a:gd name="T5" fmla="*/ 0 h 62"/>
                    <a:gd name="T6" fmla="*/ 62 w 62"/>
                    <a:gd name="T7" fmla="*/ 31 h 62"/>
                    <a:gd name="T8" fmla="*/ 31 w 62"/>
                    <a:gd name="T9" fmla="*/ 62 h 62"/>
                    <a:gd name="T10" fmla="*/ 31 w 62"/>
                    <a:gd name="T11" fmla="*/ 11 h 62"/>
                    <a:gd name="T12" fmla="*/ 11 w 62"/>
                    <a:gd name="T13" fmla="*/ 31 h 62"/>
                    <a:gd name="T14" fmla="*/ 31 w 62"/>
                    <a:gd name="T15" fmla="*/ 51 h 62"/>
                    <a:gd name="T16" fmla="*/ 51 w 62"/>
                    <a:gd name="T17" fmla="*/ 31 h 62"/>
                    <a:gd name="T18" fmla="*/ 31 w 62"/>
                    <a:gd name="T19" fmla="*/ 11 h 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62" h="62">
                      <a:moveTo>
                        <a:pt x="31" y="62"/>
                      </a:moveTo>
                      <a:cubicBezTo>
                        <a:pt x="14" y="62"/>
                        <a:pt x="0" y="48"/>
                        <a:pt x="0" y="31"/>
                      </a:cubicBezTo>
                      <a:cubicBezTo>
                        <a:pt x="0" y="14"/>
                        <a:pt x="14" y="0"/>
                        <a:pt x="31" y="0"/>
                      </a:cubicBezTo>
                      <a:cubicBezTo>
                        <a:pt x="48" y="0"/>
                        <a:pt x="62" y="14"/>
                        <a:pt x="62" y="31"/>
                      </a:cubicBezTo>
                      <a:cubicBezTo>
                        <a:pt x="62" y="48"/>
                        <a:pt x="48" y="62"/>
                        <a:pt x="31" y="62"/>
                      </a:cubicBezTo>
                      <a:close/>
                      <a:moveTo>
                        <a:pt x="31" y="11"/>
                      </a:moveTo>
                      <a:cubicBezTo>
                        <a:pt x="20" y="11"/>
                        <a:pt x="11" y="20"/>
                        <a:pt x="11" y="31"/>
                      </a:cubicBezTo>
                      <a:cubicBezTo>
                        <a:pt x="11" y="42"/>
                        <a:pt x="20" y="51"/>
                        <a:pt x="31" y="51"/>
                      </a:cubicBezTo>
                      <a:cubicBezTo>
                        <a:pt x="42" y="51"/>
                        <a:pt x="51" y="42"/>
                        <a:pt x="51" y="31"/>
                      </a:cubicBezTo>
                      <a:cubicBezTo>
                        <a:pt x="51" y="20"/>
                        <a:pt x="42" y="11"/>
                        <a:pt x="31" y="11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8565"/>
                  <a:endParaRPr lang="zh-CN" altLang="en-US" sz="2135">
                    <a:solidFill>
                      <a:srgbClr val="FFFF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8" name="Freeform 13"/>
                <p:cNvSpPr/>
                <p:nvPr/>
              </p:nvSpPr>
              <p:spPr bwMode="auto">
                <a:xfrm>
                  <a:off x="860980" y="3643355"/>
                  <a:ext cx="100336" cy="54471"/>
                </a:xfrm>
                <a:custGeom>
                  <a:avLst/>
                  <a:gdLst>
                    <a:gd name="T0" fmla="*/ 111 w 116"/>
                    <a:gd name="T1" fmla="*/ 63 h 63"/>
                    <a:gd name="T2" fmla="*/ 105 w 116"/>
                    <a:gd name="T3" fmla="*/ 58 h 63"/>
                    <a:gd name="T4" fmla="*/ 58 w 116"/>
                    <a:gd name="T5" fmla="*/ 11 h 63"/>
                    <a:gd name="T6" fmla="*/ 11 w 116"/>
                    <a:gd name="T7" fmla="*/ 58 h 63"/>
                    <a:gd name="T8" fmla="*/ 6 w 116"/>
                    <a:gd name="T9" fmla="*/ 63 h 63"/>
                    <a:gd name="T10" fmla="*/ 0 w 116"/>
                    <a:gd name="T11" fmla="*/ 58 h 63"/>
                    <a:gd name="T12" fmla="*/ 58 w 116"/>
                    <a:gd name="T13" fmla="*/ 0 h 63"/>
                    <a:gd name="T14" fmla="*/ 116 w 116"/>
                    <a:gd name="T15" fmla="*/ 58 h 63"/>
                    <a:gd name="T16" fmla="*/ 111 w 116"/>
                    <a:gd name="T17" fmla="*/ 63 h 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16" h="63">
                      <a:moveTo>
                        <a:pt x="111" y="63"/>
                      </a:moveTo>
                      <a:cubicBezTo>
                        <a:pt x="108" y="63"/>
                        <a:pt x="105" y="61"/>
                        <a:pt x="105" y="58"/>
                      </a:cubicBezTo>
                      <a:cubicBezTo>
                        <a:pt x="105" y="32"/>
                        <a:pt x="84" y="11"/>
                        <a:pt x="58" y="11"/>
                      </a:cubicBezTo>
                      <a:cubicBezTo>
                        <a:pt x="32" y="11"/>
                        <a:pt x="11" y="32"/>
                        <a:pt x="11" y="58"/>
                      </a:cubicBezTo>
                      <a:cubicBezTo>
                        <a:pt x="11" y="61"/>
                        <a:pt x="9" y="63"/>
                        <a:pt x="6" y="63"/>
                      </a:cubicBezTo>
                      <a:cubicBezTo>
                        <a:pt x="3" y="63"/>
                        <a:pt x="0" y="61"/>
                        <a:pt x="0" y="58"/>
                      </a:cubicBezTo>
                      <a:cubicBezTo>
                        <a:pt x="0" y="26"/>
                        <a:pt x="26" y="0"/>
                        <a:pt x="58" y="0"/>
                      </a:cubicBezTo>
                      <a:cubicBezTo>
                        <a:pt x="90" y="0"/>
                        <a:pt x="116" y="26"/>
                        <a:pt x="116" y="58"/>
                      </a:cubicBezTo>
                      <a:cubicBezTo>
                        <a:pt x="116" y="61"/>
                        <a:pt x="114" y="63"/>
                        <a:pt x="111" y="63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8565"/>
                  <a:endParaRPr lang="zh-CN" altLang="en-US" sz="2135">
                    <a:solidFill>
                      <a:srgbClr val="FFFF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34" name="PA_文本框 19"/>
            <p:cNvSpPr txBox="1">
              <a:spLocks noChangeArrowheads="1"/>
            </p:cNvSpPr>
            <p:nvPr>
              <p:custDataLst>
                <p:tags r:id="rId3"/>
              </p:custDataLst>
            </p:nvPr>
          </p:nvSpPr>
          <p:spPr bwMode="auto">
            <a:xfrm>
              <a:off x="1397905" y="5549903"/>
              <a:ext cx="3165475" cy="4781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lnSpc>
                  <a:spcPct val="140000"/>
                </a:lnSpc>
              </a:pPr>
              <a:r>
                <a:rPr lang="zh-CN" altLang="en-US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主讲老师</a:t>
              </a:r>
              <a:r>
                <a:rPr lang="en-US" altLang="zh-CN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Zero</a:t>
              </a:r>
              <a:r>
                <a:rPr lang="zh-CN" altLang="en-US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  <a:sym typeface="等线" panose="02010600030101010101" charset="-122"/>
                </a:rPr>
                <a:t>3422253348</a:t>
              </a:r>
              <a:endPara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charset="-122"/>
              </a:endParaRPr>
            </a:p>
          </p:txBody>
        </p:sp>
      </p:grpSp>
      <p:grpSp>
        <p:nvGrpSpPr>
          <p:cNvPr id="9" name="组合 2"/>
          <p:cNvGrpSpPr/>
          <p:nvPr/>
        </p:nvGrpSpPr>
        <p:grpSpPr>
          <a:xfrm>
            <a:off x="6359105" y="5531207"/>
            <a:ext cx="3930862" cy="368300"/>
            <a:chOff x="4060522" y="5638470"/>
            <a:chExt cx="3930862" cy="368300"/>
          </a:xfrm>
        </p:grpSpPr>
        <p:grpSp>
          <p:nvGrpSpPr>
            <p:cNvPr id="10" name="PA_组合 14"/>
            <p:cNvGrpSpPr/>
            <p:nvPr>
              <p:custDataLst>
                <p:tags r:id="rId4"/>
              </p:custDataLst>
            </p:nvPr>
          </p:nvGrpSpPr>
          <p:grpSpPr bwMode="auto">
            <a:xfrm>
              <a:off x="4060522" y="5643136"/>
              <a:ext cx="360000" cy="360000"/>
              <a:chOff x="4248" y="3024"/>
              <a:chExt cx="600" cy="599"/>
            </a:xfrm>
          </p:grpSpPr>
          <p:sp>
            <p:nvSpPr>
              <p:cNvPr id="30" name="Oval 15"/>
              <p:cNvSpPr>
                <a:spLocks noChangeArrowheads="1"/>
              </p:cNvSpPr>
              <p:nvPr/>
            </p:nvSpPr>
            <p:spPr bwMode="auto">
              <a:xfrm>
                <a:off x="4248" y="3024"/>
                <a:ext cx="600" cy="599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8565"/>
                <a:endParaRPr lang="zh-CN" altLang="en-US" sz="2135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11" name="Group 16"/>
              <p:cNvGrpSpPr/>
              <p:nvPr/>
            </p:nvGrpSpPr>
            <p:grpSpPr bwMode="auto">
              <a:xfrm>
                <a:off x="4441" y="3144"/>
                <a:ext cx="215" cy="345"/>
                <a:chOff x="4441" y="3144"/>
                <a:chExt cx="215" cy="345"/>
              </a:xfrm>
            </p:grpSpPr>
            <p:sp>
              <p:nvSpPr>
                <p:cNvPr id="32" name="Freeform 17"/>
                <p:cNvSpPr>
                  <a:spLocks noEditPoints="1"/>
                </p:cNvSpPr>
                <p:nvPr/>
              </p:nvSpPr>
              <p:spPr bwMode="auto">
                <a:xfrm>
                  <a:off x="4474" y="3144"/>
                  <a:ext cx="149" cy="253"/>
                </a:xfrm>
                <a:custGeom>
                  <a:avLst/>
                  <a:gdLst>
                    <a:gd name="T0" fmla="*/ 31 w 63"/>
                    <a:gd name="T1" fmla="*/ 107 h 107"/>
                    <a:gd name="T2" fmla="*/ 63 w 63"/>
                    <a:gd name="T3" fmla="*/ 78 h 107"/>
                    <a:gd name="T4" fmla="*/ 63 w 63"/>
                    <a:gd name="T5" fmla="*/ 29 h 107"/>
                    <a:gd name="T6" fmla="*/ 31 w 63"/>
                    <a:gd name="T7" fmla="*/ 0 h 107"/>
                    <a:gd name="T8" fmla="*/ 0 w 63"/>
                    <a:gd name="T9" fmla="*/ 29 h 107"/>
                    <a:gd name="T10" fmla="*/ 0 w 63"/>
                    <a:gd name="T11" fmla="*/ 78 h 107"/>
                    <a:gd name="T12" fmla="*/ 31 w 63"/>
                    <a:gd name="T13" fmla="*/ 107 h 107"/>
                    <a:gd name="T14" fmla="*/ 10 w 63"/>
                    <a:gd name="T15" fmla="*/ 29 h 107"/>
                    <a:gd name="T16" fmla="*/ 31 w 63"/>
                    <a:gd name="T17" fmla="*/ 10 h 107"/>
                    <a:gd name="T18" fmla="*/ 53 w 63"/>
                    <a:gd name="T19" fmla="*/ 29 h 107"/>
                    <a:gd name="T20" fmla="*/ 53 w 63"/>
                    <a:gd name="T21" fmla="*/ 78 h 107"/>
                    <a:gd name="T22" fmla="*/ 31 w 63"/>
                    <a:gd name="T23" fmla="*/ 97 h 107"/>
                    <a:gd name="T24" fmla="*/ 10 w 63"/>
                    <a:gd name="T25" fmla="*/ 78 h 107"/>
                    <a:gd name="T26" fmla="*/ 10 w 63"/>
                    <a:gd name="T27" fmla="*/ 29 h 1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63" h="107">
                      <a:moveTo>
                        <a:pt x="31" y="107"/>
                      </a:moveTo>
                      <a:cubicBezTo>
                        <a:pt x="49" y="107"/>
                        <a:pt x="63" y="94"/>
                        <a:pt x="63" y="78"/>
                      </a:cubicBezTo>
                      <a:cubicBezTo>
                        <a:pt x="63" y="29"/>
                        <a:pt x="63" y="29"/>
                        <a:pt x="63" y="29"/>
                      </a:cubicBezTo>
                      <a:cubicBezTo>
                        <a:pt x="63" y="13"/>
                        <a:pt x="49" y="0"/>
                        <a:pt x="31" y="0"/>
                      </a:cubicBezTo>
                      <a:cubicBezTo>
                        <a:pt x="14" y="0"/>
                        <a:pt x="0" y="13"/>
                        <a:pt x="0" y="29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94"/>
                        <a:pt x="14" y="107"/>
                        <a:pt x="31" y="107"/>
                      </a:cubicBezTo>
                      <a:close/>
                      <a:moveTo>
                        <a:pt x="10" y="29"/>
                      </a:moveTo>
                      <a:cubicBezTo>
                        <a:pt x="10" y="18"/>
                        <a:pt x="19" y="10"/>
                        <a:pt x="31" y="10"/>
                      </a:cubicBezTo>
                      <a:cubicBezTo>
                        <a:pt x="43" y="10"/>
                        <a:pt x="53" y="18"/>
                        <a:pt x="53" y="29"/>
                      </a:cubicBezTo>
                      <a:cubicBezTo>
                        <a:pt x="53" y="78"/>
                        <a:pt x="53" y="78"/>
                        <a:pt x="53" y="78"/>
                      </a:cubicBezTo>
                      <a:cubicBezTo>
                        <a:pt x="53" y="88"/>
                        <a:pt x="43" y="97"/>
                        <a:pt x="31" y="97"/>
                      </a:cubicBezTo>
                      <a:cubicBezTo>
                        <a:pt x="19" y="97"/>
                        <a:pt x="10" y="88"/>
                        <a:pt x="10" y="78"/>
                      </a:cubicBezTo>
                      <a:lnTo>
                        <a:pt x="10" y="2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8565"/>
                  <a:endParaRPr lang="zh-CN" altLang="en-US" sz="2135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3" name="Freeform 18"/>
                <p:cNvSpPr/>
                <p:nvPr/>
              </p:nvSpPr>
              <p:spPr bwMode="auto">
                <a:xfrm>
                  <a:off x="4441" y="3267"/>
                  <a:ext cx="215" cy="222"/>
                </a:xfrm>
                <a:custGeom>
                  <a:avLst/>
                  <a:gdLst>
                    <a:gd name="T0" fmla="*/ 86 w 91"/>
                    <a:gd name="T1" fmla="*/ 0 h 94"/>
                    <a:gd name="T2" fmla="*/ 81 w 91"/>
                    <a:gd name="T3" fmla="*/ 5 h 94"/>
                    <a:gd name="T4" fmla="*/ 81 w 91"/>
                    <a:gd name="T5" fmla="*/ 28 h 94"/>
                    <a:gd name="T6" fmla="*/ 45 w 91"/>
                    <a:gd name="T7" fmla="*/ 59 h 94"/>
                    <a:gd name="T8" fmla="*/ 10 w 91"/>
                    <a:gd name="T9" fmla="*/ 28 h 94"/>
                    <a:gd name="T10" fmla="*/ 10 w 91"/>
                    <a:gd name="T11" fmla="*/ 5 h 94"/>
                    <a:gd name="T12" fmla="*/ 5 w 91"/>
                    <a:gd name="T13" fmla="*/ 0 h 94"/>
                    <a:gd name="T14" fmla="*/ 0 w 91"/>
                    <a:gd name="T15" fmla="*/ 5 h 94"/>
                    <a:gd name="T16" fmla="*/ 0 w 91"/>
                    <a:gd name="T17" fmla="*/ 28 h 94"/>
                    <a:gd name="T18" fmla="*/ 40 w 91"/>
                    <a:gd name="T19" fmla="*/ 69 h 94"/>
                    <a:gd name="T20" fmla="*/ 40 w 91"/>
                    <a:gd name="T21" fmla="*/ 84 h 94"/>
                    <a:gd name="T22" fmla="*/ 20 w 91"/>
                    <a:gd name="T23" fmla="*/ 84 h 94"/>
                    <a:gd name="T24" fmla="*/ 15 w 91"/>
                    <a:gd name="T25" fmla="*/ 89 h 94"/>
                    <a:gd name="T26" fmla="*/ 20 w 91"/>
                    <a:gd name="T27" fmla="*/ 94 h 94"/>
                    <a:gd name="T28" fmla="*/ 70 w 91"/>
                    <a:gd name="T29" fmla="*/ 94 h 94"/>
                    <a:gd name="T30" fmla="*/ 75 w 91"/>
                    <a:gd name="T31" fmla="*/ 89 h 94"/>
                    <a:gd name="T32" fmla="*/ 70 w 91"/>
                    <a:gd name="T33" fmla="*/ 84 h 94"/>
                    <a:gd name="T34" fmla="*/ 50 w 91"/>
                    <a:gd name="T35" fmla="*/ 84 h 94"/>
                    <a:gd name="T36" fmla="*/ 50 w 91"/>
                    <a:gd name="T37" fmla="*/ 69 h 94"/>
                    <a:gd name="T38" fmla="*/ 91 w 91"/>
                    <a:gd name="T39" fmla="*/ 28 h 94"/>
                    <a:gd name="T40" fmla="*/ 91 w 91"/>
                    <a:gd name="T41" fmla="*/ 5 h 94"/>
                    <a:gd name="T42" fmla="*/ 86 w 91"/>
                    <a:gd name="T43" fmla="*/ 0 h 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91" h="94">
                      <a:moveTo>
                        <a:pt x="86" y="0"/>
                      </a:moveTo>
                      <a:cubicBezTo>
                        <a:pt x="83" y="0"/>
                        <a:pt x="81" y="3"/>
                        <a:pt x="81" y="5"/>
                      </a:cubicBezTo>
                      <a:cubicBezTo>
                        <a:pt x="81" y="28"/>
                        <a:pt x="81" y="28"/>
                        <a:pt x="81" y="28"/>
                      </a:cubicBezTo>
                      <a:cubicBezTo>
                        <a:pt x="81" y="45"/>
                        <a:pt x="65" y="59"/>
                        <a:pt x="45" y="59"/>
                      </a:cubicBezTo>
                      <a:cubicBezTo>
                        <a:pt x="26" y="59"/>
                        <a:pt x="10" y="45"/>
                        <a:pt x="10" y="28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0" y="2"/>
                        <a:pt x="8" y="0"/>
                        <a:pt x="5" y="0"/>
                      </a:cubicBezTo>
                      <a:cubicBezTo>
                        <a:pt x="2" y="0"/>
                        <a:pt x="0" y="2"/>
                        <a:pt x="0" y="5"/>
                      </a:cubicBezTo>
                      <a:cubicBezTo>
                        <a:pt x="0" y="28"/>
                        <a:pt x="0" y="28"/>
                        <a:pt x="0" y="28"/>
                      </a:cubicBezTo>
                      <a:cubicBezTo>
                        <a:pt x="0" y="49"/>
                        <a:pt x="18" y="67"/>
                        <a:pt x="40" y="69"/>
                      </a:cubicBezTo>
                      <a:cubicBezTo>
                        <a:pt x="40" y="84"/>
                        <a:pt x="40" y="84"/>
                        <a:pt x="40" y="84"/>
                      </a:cubicBezTo>
                      <a:cubicBezTo>
                        <a:pt x="20" y="84"/>
                        <a:pt x="20" y="84"/>
                        <a:pt x="20" y="84"/>
                      </a:cubicBezTo>
                      <a:cubicBezTo>
                        <a:pt x="18" y="84"/>
                        <a:pt x="15" y="86"/>
                        <a:pt x="15" y="89"/>
                      </a:cubicBezTo>
                      <a:cubicBezTo>
                        <a:pt x="15" y="92"/>
                        <a:pt x="18" y="94"/>
                        <a:pt x="20" y="94"/>
                      </a:cubicBezTo>
                      <a:cubicBezTo>
                        <a:pt x="70" y="94"/>
                        <a:pt x="70" y="94"/>
                        <a:pt x="70" y="94"/>
                      </a:cubicBezTo>
                      <a:cubicBezTo>
                        <a:pt x="73" y="94"/>
                        <a:pt x="75" y="92"/>
                        <a:pt x="75" y="89"/>
                      </a:cubicBezTo>
                      <a:cubicBezTo>
                        <a:pt x="75" y="86"/>
                        <a:pt x="73" y="84"/>
                        <a:pt x="70" y="84"/>
                      </a:cubicBezTo>
                      <a:cubicBezTo>
                        <a:pt x="50" y="84"/>
                        <a:pt x="50" y="84"/>
                        <a:pt x="50" y="84"/>
                      </a:cubicBezTo>
                      <a:cubicBezTo>
                        <a:pt x="50" y="69"/>
                        <a:pt x="50" y="69"/>
                        <a:pt x="50" y="69"/>
                      </a:cubicBezTo>
                      <a:cubicBezTo>
                        <a:pt x="73" y="67"/>
                        <a:pt x="91" y="49"/>
                        <a:pt x="91" y="28"/>
                      </a:cubicBezTo>
                      <a:cubicBezTo>
                        <a:pt x="91" y="5"/>
                        <a:pt x="91" y="5"/>
                        <a:pt x="91" y="5"/>
                      </a:cubicBezTo>
                      <a:cubicBezTo>
                        <a:pt x="91" y="3"/>
                        <a:pt x="88" y="0"/>
                        <a:pt x="86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8565"/>
                  <a:endParaRPr lang="zh-CN" altLang="en-US" sz="2135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35" name="PA_文本框 20"/>
            <p:cNvSpPr txBox="1"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4411254" y="5638470"/>
              <a:ext cx="3580130" cy="368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 defTabSz="1218565"/>
              <a:r>
                <a:rPr lang="zh-CN" altLang="en-US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课程咨询</a:t>
              </a:r>
              <a:r>
                <a:rPr lang="zh-CN" altLang="en-US" smtClean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阿媛老师：2807762965</a:t>
              </a:r>
              <a:endPara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</p:grpSp>
      <p:grpSp>
        <p:nvGrpSpPr>
          <p:cNvPr id="12" name="PA_组合 20"/>
          <p:cNvGrpSpPr/>
          <p:nvPr>
            <p:custDataLst>
              <p:tags r:id="rId6"/>
            </p:custDataLst>
          </p:nvPr>
        </p:nvGrpSpPr>
        <p:grpSpPr>
          <a:xfrm>
            <a:off x="0" y="3928725"/>
            <a:ext cx="12192000" cy="271486"/>
            <a:chOff x="2190216" y="0"/>
            <a:chExt cx="7128792" cy="108012"/>
          </a:xfrm>
        </p:grpSpPr>
        <p:sp>
          <p:nvSpPr>
            <p:cNvPr id="4" name="矩形 3"/>
            <p:cNvSpPr/>
            <p:nvPr/>
          </p:nvSpPr>
          <p:spPr>
            <a:xfrm>
              <a:off x="2190216" y="0"/>
              <a:ext cx="1188132" cy="10801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3378348" y="0"/>
              <a:ext cx="1188132" cy="1080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4566480" y="0"/>
              <a:ext cx="1188132" cy="10801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5754612" y="0"/>
              <a:ext cx="1188132" cy="10801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6942744" y="0"/>
              <a:ext cx="1188132" cy="10801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8130876" y="0"/>
              <a:ext cx="1188132" cy="108012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grpSp>
        <p:nvGrpSpPr>
          <p:cNvPr id="13" name="组合 48"/>
          <p:cNvGrpSpPr/>
          <p:nvPr/>
        </p:nvGrpSpPr>
        <p:grpSpPr>
          <a:xfrm>
            <a:off x="3411209" y="429583"/>
            <a:ext cx="5296253" cy="5015263"/>
            <a:chOff x="2666060" y="1779854"/>
            <a:chExt cx="4914727" cy="4653979"/>
          </a:xfrm>
        </p:grpSpPr>
        <p:sp>
          <p:nvSpPr>
            <p:cNvPr id="50" name="任意多边形: 形状 11"/>
            <p:cNvSpPr/>
            <p:nvPr/>
          </p:nvSpPr>
          <p:spPr>
            <a:xfrm>
              <a:off x="3099814" y="1923978"/>
              <a:ext cx="3909150" cy="3808316"/>
            </a:xfrm>
            <a:custGeom>
              <a:avLst/>
              <a:gdLst>
                <a:gd name="connsiteX0" fmla="*/ 177959 w 3909150"/>
                <a:gd name="connsiteY0" fmla="*/ 2265850 h 3808316"/>
                <a:gd name="connsiteX1" fmla="*/ 1444052 w 3909150"/>
                <a:gd name="connsiteY1" fmla="*/ 3771093 h 3808316"/>
                <a:gd name="connsiteX2" fmla="*/ 3371325 w 3909150"/>
                <a:gd name="connsiteY2" fmla="*/ 3194317 h 3808316"/>
                <a:gd name="connsiteX3" fmla="*/ 3905898 w 3909150"/>
                <a:gd name="connsiteY3" fmla="*/ 1506194 h 3808316"/>
                <a:gd name="connsiteX4" fmla="*/ 3202513 w 3909150"/>
                <a:gd name="connsiteY4" fmla="*/ 127560 h 3808316"/>
                <a:gd name="connsiteX5" fmla="*/ 1387781 w 3909150"/>
                <a:gd name="connsiteY5" fmla="*/ 113493 h 3808316"/>
                <a:gd name="connsiteX6" fmla="*/ 459313 w 3909150"/>
                <a:gd name="connsiteY6" fmla="*/ 591794 h 3808316"/>
                <a:gd name="connsiteX7" fmla="*/ 37282 w 3909150"/>
                <a:gd name="connsiteY7" fmla="*/ 1646871 h 3808316"/>
                <a:gd name="connsiteX8" fmla="*/ 177959 w 3909150"/>
                <a:gd name="connsiteY8" fmla="*/ 2265850 h 380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9150" h="3808316">
                  <a:moveTo>
                    <a:pt x="177959" y="2265850"/>
                  </a:moveTo>
                  <a:cubicBezTo>
                    <a:pt x="412421" y="2619887"/>
                    <a:pt x="911824" y="3616349"/>
                    <a:pt x="1444052" y="3771093"/>
                  </a:cubicBezTo>
                  <a:cubicBezTo>
                    <a:pt x="1976280" y="3925837"/>
                    <a:pt x="2961017" y="3571800"/>
                    <a:pt x="3371325" y="3194317"/>
                  </a:cubicBezTo>
                  <a:cubicBezTo>
                    <a:pt x="3781633" y="2816834"/>
                    <a:pt x="3934033" y="2017320"/>
                    <a:pt x="3905898" y="1506194"/>
                  </a:cubicBezTo>
                  <a:cubicBezTo>
                    <a:pt x="3877763" y="995068"/>
                    <a:pt x="3622199" y="359677"/>
                    <a:pt x="3202513" y="127560"/>
                  </a:cubicBezTo>
                  <a:cubicBezTo>
                    <a:pt x="2782827" y="-104557"/>
                    <a:pt x="1844981" y="36121"/>
                    <a:pt x="1387781" y="113493"/>
                  </a:cubicBezTo>
                  <a:cubicBezTo>
                    <a:pt x="930581" y="190865"/>
                    <a:pt x="684396" y="336231"/>
                    <a:pt x="459313" y="591794"/>
                  </a:cubicBezTo>
                  <a:cubicBezTo>
                    <a:pt x="234230" y="847357"/>
                    <a:pt x="81830" y="1360828"/>
                    <a:pt x="37282" y="1646871"/>
                  </a:cubicBezTo>
                  <a:cubicBezTo>
                    <a:pt x="-7266" y="1932914"/>
                    <a:pt x="-56503" y="1911813"/>
                    <a:pt x="177959" y="2265850"/>
                  </a:cubicBezTo>
                  <a:close/>
                </a:path>
              </a:pathLst>
            </a:custGeom>
            <a:solidFill>
              <a:schemeClr val="accent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任意多边形: 形状 10"/>
            <p:cNvSpPr/>
            <p:nvPr/>
          </p:nvSpPr>
          <p:spPr>
            <a:xfrm>
              <a:off x="3099814" y="2052932"/>
              <a:ext cx="3909150" cy="3808316"/>
            </a:xfrm>
            <a:custGeom>
              <a:avLst/>
              <a:gdLst>
                <a:gd name="connsiteX0" fmla="*/ 177959 w 3909150"/>
                <a:gd name="connsiteY0" fmla="*/ 2265850 h 3808316"/>
                <a:gd name="connsiteX1" fmla="*/ 1444052 w 3909150"/>
                <a:gd name="connsiteY1" fmla="*/ 3771093 h 3808316"/>
                <a:gd name="connsiteX2" fmla="*/ 3371325 w 3909150"/>
                <a:gd name="connsiteY2" fmla="*/ 3194317 h 3808316"/>
                <a:gd name="connsiteX3" fmla="*/ 3905898 w 3909150"/>
                <a:gd name="connsiteY3" fmla="*/ 1506194 h 3808316"/>
                <a:gd name="connsiteX4" fmla="*/ 3202513 w 3909150"/>
                <a:gd name="connsiteY4" fmla="*/ 127560 h 3808316"/>
                <a:gd name="connsiteX5" fmla="*/ 1387781 w 3909150"/>
                <a:gd name="connsiteY5" fmla="*/ 113493 h 3808316"/>
                <a:gd name="connsiteX6" fmla="*/ 459313 w 3909150"/>
                <a:gd name="connsiteY6" fmla="*/ 591794 h 3808316"/>
                <a:gd name="connsiteX7" fmla="*/ 37282 w 3909150"/>
                <a:gd name="connsiteY7" fmla="*/ 1646871 h 3808316"/>
                <a:gd name="connsiteX8" fmla="*/ 177959 w 3909150"/>
                <a:gd name="connsiteY8" fmla="*/ 2265850 h 380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9150" h="3808316">
                  <a:moveTo>
                    <a:pt x="177959" y="2265850"/>
                  </a:moveTo>
                  <a:cubicBezTo>
                    <a:pt x="412421" y="2619887"/>
                    <a:pt x="911824" y="3616349"/>
                    <a:pt x="1444052" y="3771093"/>
                  </a:cubicBezTo>
                  <a:cubicBezTo>
                    <a:pt x="1976280" y="3925837"/>
                    <a:pt x="2961017" y="3571800"/>
                    <a:pt x="3371325" y="3194317"/>
                  </a:cubicBezTo>
                  <a:cubicBezTo>
                    <a:pt x="3781633" y="2816834"/>
                    <a:pt x="3934033" y="2017320"/>
                    <a:pt x="3905898" y="1506194"/>
                  </a:cubicBezTo>
                  <a:cubicBezTo>
                    <a:pt x="3877763" y="995068"/>
                    <a:pt x="3622199" y="359677"/>
                    <a:pt x="3202513" y="127560"/>
                  </a:cubicBezTo>
                  <a:cubicBezTo>
                    <a:pt x="2782827" y="-104557"/>
                    <a:pt x="1844981" y="36121"/>
                    <a:pt x="1387781" y="113493"/>
                  </a:cubicBezTo>
                  <a:cubicBezTo>
                    <a:pt x="930581" y="190865"/>
                    <a:pt x="684396" y="336231"/>
                    <a:pt x="459313" y="591794"/>
                  </a:cubicBezTo>
                  <a:cubicBezTo>
                    <a:pt x="234230" y="847357"/>
                    <a:pt x="81830" y="1360828"/>
                    <a:pt x="37282" y="1646871"/>
                  </a:cubicBezTo>
                  <a:cubicBezTo>
                    <a:pt x="-7266" y="1932914"/>
                    <a:pt x="-56503" y="1911813"/>
                    <a:pt x="177959" y="226585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任意多边形: 形状 12"/>
            <p:cNvSpPr/>
            <p:nvPr/>
          </p:nvSpPr>
          <p:spPr>
            <a:xfrm>
              <a:off x="3533568" y="2124994"/>
              <a:ext cx="3909150" cy="3808316"/>
            </a:xfrm>
            <a:custGeom>
              <a:avLst/>
              <a:gdLst>
                <a:gd name="connsiteX0" fmla="*/ 177959 w 3909150"/>
                <a:gd name="connsiteY0" fmla="*/ 2265850 h 3808316"/>
                <a:gd name="connsiteX1" fmla="*/ 1444052 w 3909150"/>
                <a:gd name="connsiteY1" fmla="*/ 3771093 h 3808316"/>
                <a:gd name="connsiteX2" fmla="*/ 3371325 w 3909150"/>
                <a:gd name="connsiteY2" fmla="*/ 3194317 h 3808316"/>
                <a:gd name="connsiteX3" fmla="*/ 3905898 w 3909150"/>
                <a:gd name="connsiteY3" fmla="*/ 1506194 h 3808316"/>
                <a:gd name="connsiteX4" fmla="*/ 3202513 w 3909150"/>
                <a:gd name="connsiteY4" fmla="*/ 127560 h 3808316"/>
                <a:gd name="connsiteX5" fmla="*/ 1387781 w 3909150"/>
                <a:gd name="connsiteY5" fmla="*/ 113493 h 3808316"/>
                <a:gd name="connsiteX6" fmla="*/ 459313 w 3909150"/>
                <a:gd name="connsiteY6" fmla="*/ 591794 h 3808316"/>
                <a:gd name="connsiteX7" fmla="*/ 37282 w 3909150"/>
                <a:gd name="connsiteY7" fmla="*/ 1646871 h 3808316"/>
                <a:gd name="connsiteX8" fmla="*/ 177959 w 3909150"/>
                <a:gd name="connsiteY8" fmla="*/ 2265850 h 380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9150" h="3808316">
                  <a:moveTo>
                    <a:pt x="177959" y="2265850"/>
                  </a:moveTo>
                  <a:cubicBezTo>
                    <a:pt x="412421" y="2619887"/>
                    <a:pt x="911824" y="3616349"/>
                    <a:pt x="1444052" y="3771093"/>
                  </a:cubicBezTo>
                  <a:cubicBezTo>
                    <a:pt x="1976280" y="3925837"/>
                    <a:pt x="2961017" y="3571800"/>
                    <a:pt x="3371325" y="3194317"/>
                  </a:cubicBezTo>
                  <a:cubicBezTo>
                    <a:pt x="3781633" y="2816834"/>
                    <a:pt x="3934033" y="2017320"/>
                    <a:pt x="3905898" y="1506194"/>
                  </a:cubicBezTo>
                  <a:cubicBezTo>
                    <a:pt x="3877763" y="995068"/>
                    <a:pt x="3622199" y="359677"/>
                    <a:pt x="3202513" y="127560"/>
                  </a:cubicBezTo>
                  <a:cubicBezTo>
                    <a:pt x="2782827" y="-104557"/>
                    <a:pt x="1844981" y="36121"/>
                    <a:pt x="1387781" y="113493"/>
                  </a:cubicBezTo>
                  <a:cubicBezTo>
                    <a:pt x="930581" y="190865"/>
                    <a:pt x="684396" y="336231"/>
                    <a:pt x="459313" y="591794"/>
                  </a:cubicBezTo>
                  <a:cubicBezTo>
                    <a:pt x="234230" y="847357"/>
                    <a:pt x="81830" y="1360828"/>
                    <a:pt x="37282" y="1646871"/>
                  </a:cubicBezTo>
                  <a:cubicBezTo>
                    <a:pt x="-7266" y="1932914"/>
                    <a:pt x="-56503" y="1911813"/>
                    <a:pt x="177959" y="2265850"/>
                  </a:cubicBezTo>
                  <a:close/>
                </a:path>
              </a:pathLst>
            </a:custGeom>
            <a:solidFill>
              <a:schemeClr val="accent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任意多边形: 形状 13"/>
            <p:cNvSpPr/>
            <p:nvPr/>
          </p:nvSpPr>
          <p:spPr>
            <a:xfrm>
              <a:off x="2666060" y="1980870"/>
              <a:ext cx="3909150" cy="3808316"/>
            </a:xfrm>
            <a:custGeom>
              <a:avLst/>
              <a:gdLst>
                <a:gd name="connsiteX0" fmla="*/ 177959 w 3909150"/>
                <a:gd name="connsiteY0" fmla="*/ 2265850 h 3808316"/>
                <a:gd name="connsiteX1" fmla="*/ 1444052 w 3909150"/>
                <a:gd name="connsiteY1" fmla="*/ 3771093 h 3808316"/>
                <a:gd name="connsiteX2" fmla="*/ 3371325 w 3909150"/>
                <a:gd name="connsiteY2" fmla="*/ 3194317 h 3808316"/>
                <a:gd name="connsiteX3" fmla="*/ 3905898 w 3909150"/>
                <a:gd name="connsiteY3" fmla="*/ 1506194 h 3808316"/>
                <a:gd name="connsiteX4" fmla="*/ 3202513 w 3909150"/>
                <a:gd name="connsiteY4" fmla="*/ 127560 h 3808316"/>
                <a:gd name="connsiteX5" fmla="*/ 1387781 w 3909150"/>
                <a:gd name="connsiteY5" fmla="*/ 113493 h 3808316"/>
                <a:gd name="connsiteX6" fmla="*/ 459313 w 3909150"/>
                <a:gd name="connsiteY6" fmla="*/ 591794 h 3808316"/>
                <a:gd name="connsiteX7" fmla="*/ 37282 w 3909150"/>
                <a:gd name="connsiteY7" fmla="*/ 1646871 h 3808316"/>
                <a:gd name="connsiteX8" fmla="*/ 177959 w 3909150"/>
                <a:gd name="connsiteY8" fmla="*/ 2265850 h 380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9150" h="3808316">
                  <a:moveTo>
                    <a:pt x="177959" y="2265850"/>
                  </a:moveTo>
                  <a:cubicBezTo>
                    <a:pt x="412421" y="2619887"/>
                    <a:pt x="911824" y="3616349"/>
                    <a:pt x="1444052" y="3771093"/>
                  </a:cubicBezTo>
                  <a:cubicBezTo>
                    <a:pt x="1976280" y="3925837"/>
                    <a:pt x="2961017" y="3571800"/>
                    <a:pt x="3371325" y="3194317"/>
                  </a:cubicBezTo>
                  <a:cubicBezTo>
                    <a:pt x="3781633" y="2816834"/>
                    <a:pt x="3934033" y="2017320"/>
                    <a:pt x="3905898" y="1506194"/>
                  </a:cubicBezTo>
                  <a:cubicBezTo>
                    <a:pt x="3877763" y="995068"/>
                    <a:pt x="3622199" y="359677"/>
                    <a:pt x="3202513" y="127560"/>
                  </a:cubicBezTo>
                  <a:cubicBezTo>
                    <a:pt x="2782827" y="-104557"/>
                    <a:pt x="1844981" y="36121"/>
                    <a:pt x="1387781" y="113493"/>
                  </a:cubicBezTo>
                  <a:cubicBezTo>
                    <a:pt x="930581" y="190865"/>
                    <a:pt x="684396" y="336231"/>
                    <a:pt x="459313" y="591794"/>
                  </a:cubicBezTo>
                  <a:cubicBezTo>
                    <a:pt x="234230" y="847357"/>
                    <a:pt x="81830" y="1360828"/>
                    <a:pt x="37282" y="1646871"/>
                  </a:cubicBezTo>
                  <a:cubicBezTo>
                    <a:pt x="-7266" y="1932914"/>
                    <a:pt x="-56503" y="1911813"/>
                    <a:pt x="177959" y="2265850"/>
                  </a:cubicBezTo>
                  <a:close/>
                </a:path>
              </a:pathLst>
            </a:custGeom>
            <a:solidFill>
              <a:schemeClr val="accent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任意多边形: 形状 14"/>
            <p:cNvSpPr/>
            <p:nvPr/>
          </p:nvSpPr>
          <p:spPr>
            <a:xfrm>
              <a:off x="3099814" y="2253948"/>
              <a:ext cx="3909150" cy="3808316"/>
            </a:xfrm>
            <a:custGeom>
              <a:avLst/>
              <a:gdLst>
                <a:gd name="connsiteX0" fmla="*/ 177959 w 3909150"/>
                <a:gd name="connsiteY0" fmla="*/ 2265850 h 3808316"/>
                <a:gd name="connsiteX1" fmla="*/ 1444052 w 3909150"/>
                <a:gd name="connsiteY1" fmla="*/ 3771093 h 3808316"/>
                <a:gd name="connsiteX2" fmla="*/ 3371325 w 3909150"/>
                <a:gd name="connsiteY2" fmla="*/ 3194317 h 3808316"/>
                <a:gd name="connsiteX3" fmla="*/ 3905898 w 3909150"/>
                <a:gd name="connsiteY3" fmla="*/ 1506194 h 3808316"/>
                <a:gd name="connsiteX4" fmla="*/ 3202513 w 3909150"/>
                <a:gd name="connsiteY4" fmla="*/ 127560 h 3808316"/>
                <a:gd name="connsiteX5" fmla="*/ 1387781 w 3909150"/>
                <a:gd name="connsiteY5" fmla="*/ 113493 h 3808316"/>
                <a:gd name="connsiteX6" fmla="*/ 459313 w 3909150"/>
                <a:gd name="connsiteY6" fmla="*/ 591794 h 3808316"/>
                <a:gd name="connsiteX7" fmla="*/ 37282 w 3909150"/>
                <a:gd name="connsiteY7" fmla="*/ 1646871 h 3808316"/>
                <a:gd name="connsiteX8" fmla="*/ 177959 w 3909150"/>
                <a:gd name="connsiteY8" fmla="*/ 2265850 h 380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9150" h="3808316">
                  <a:moveTo>
                    <a:pt x="177959" y="2265850"/>
                  </a:moveTo>
                  <a:cubicBezTo>
                    <a:pt x="412421" y="2619887"/>
                    <a:pt x="911824" y="3616349"/>
                    <a:pt x="1444052" y="3771093"/>
                  </a:cubicBezTo>
                  <a:cubicBezTo>
                    <a:pt x="1976280" y="3925837"/>
                    <a:pt x="2961017" y="3571800"/>
                    <a:pt x="3371325" y="3194317"/>
                  </a:cubicBezTo>
                  <a:cubicBezTo>
                    <a:pt x="3781633" y="2816834"/>
                    <a:pt x="3934033" y="2017320"/>
                    <a:pt x="3905898" y="1506194"/>
                  </a:cubicBezTo>
                  <a:cubicBezTo>
                    <a:pt x="3877763" y="995068"/>
                    <a:pt x="3622199" y="359677"/>
                    <a:pt x="3202513" y="127560"/>
                  </a:cubicBezTo>
                  <a:cubicBezTo>
                    <a:pt x="2782827" y="-104557"/>
                    <a:pt x="1844981" y="36121"/>
                    <a:pt x="1387781" y="113493"/>
                  </a:cubicBezTo>
                  <a:cubicBezTo>
                    <a:pt x="930581" y="190865"/>
                    <a:pt x="684396" y="336231"/>
                    <a:pt x="459313" y="591794"/>
                  </a:cubicBezTo>
                  <a:cubicBezTo>
                    <a:pt x="234230" y="847357"/>
                    <a:pt x="81830" y="1360828"/>
                    <a:pt x="37282" y="1646871"/>
                  </a:cubicBezTo>
                  <a:cubicBezTo>
                    <a:pt x="-7266" y="1932914"/>
                    <a:pt x="-56503" y="1911813"/>
                    <a:pt x="177959" y="2265850"/>
                  </a:cubicBezTo>
                  <a:close/>
                </a:path>
              </a:pathLst>
            </a:custGeom>
            <a:solidFill>
              <a:schemeClr val="accent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任意多边形: 形状 15"/>
            <p:cNvSpPr/>
            <p:nvPr/>
          </p:nvSpPr>
          <p:spPr>
            <a:xfrm>
              <a:off x="3316691" y="1779854"/>
              <a:ext cx="3909150" cy="3808316"/>
            </a:xfrm>
            <a:custGeom>
              <a:avLst/>
              <a:gdLst>
                <a:gd name="connsiteX0" fmla="*/ 177959 w 3909150"/>
                <a:gd name="connsiteY0" fmla="*/ 2265850 h 3808316"/>
                <a:gd name="connsiteX1" fmla="*/ 1444052 w 3909150"/>
                <a:gd name="connsiteY1" fmla="*/ 3771093 h 3808316"/>
                <a:gd name="connsiteX2" fmla="*/ 3371325 w 3909150"/>
                <a:gd name="connsiteY2" fmla="*/ 3194317 h 3808316"/>
                <a:gd name="connsiteX3" fmla="*/ 3905898 w 3909150"/>
                <a:gd name="connsiteY3" fmla="*/ 1506194 h 3808316"/>
                <a:gd name="connsiteX4" fmla="*/ 3202513 w 3909150"/>
                <a:gd name="connsiteY4" fmla="*/ 127560 h 3808316"/>
                <a:gd name="connsiteX5" fmla="*/ 1387781 w 3909150"/>
                <a:gd name="connsiteY5" fmla="*/ 113493 h 3808316"/>
                <a:gd name="connsiteX6" fmla="*/ 459313 w 3909150"/>
                <a:gd name="connsiteY6" fmla="*/ 591794 h 3808316"/>
                <a:gd name="connsiteX7" fmla="*/ 37282 w 3909150"/>
                <a:gd name="connsiteY7" fmla="*/ 1646871 h 3808316"/>
                <a:gd name="connsiteX8" fmla="*/ 177959 w 3909150"/>
                <a:gd name="connsiteY8" fmla="*/ 2265850 h 380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9150" h="3808316">
                  <a:moveTo>
                    <a:pt x="177959" y="2265850"/>
                  </a:moveTo>
                  <a:cubicBezTo>
                    <a:pt x="412421" y="2619887"/>
                    <a:pt x="911824" y="3616349"/>
                    <a:pt x="1444052" y="3771093"/>
                  </a:cubicBezTo>
                  <a:cubicBezTo>
                    <a:pt x="1976280" y="3925837"/>
                    <a:pt x="2961017" y="3571800"/>
                    <a:pt x="3371325" y="3194317"/>
                  </a:cubicBezTo>
                  <a:cubicBezTo>
                    <a:pt x="3781633" y="2816834"/>
                    <a:pt x="3934033" y="2017320"/>
                    <a:pt x="3905898" y="1506194"/>
                  </a:cubicBezTo>
                  <a:cubicBezTo>
                    <a:pt x="3877763" y="995068"/>
                    <a:pt x="3622199" y="359677"/>
                    <a:pt x="3202513" y="127560"/>
                  </a:cubicBezTo>
                  <a:cubicBezTo>
                    <a:pt x="2782827" y="-104557"/>
                    <a:pt x="1844981" y="36121"/>
                    <a:pt x="1387781" y="113493"/>
                  </a:cubicBezTo>
                  <a:cubicBezTo>
                    <a:pt x="930581" y="190865"/>
                    <a:pt x="684396" y="336231"/>
                    <a:pt x="459313" y="591794"/>
                  </a:cubicBezTo>
                  <a:cubicBezTo>
                    <a:pt x="234230" y="847357"/>
                    <a:pt x="81830" y="1360828"/>
                    <a:pt x="37282" y="1646871"/>
                  </a:cubicBezTo>
                  <a:cubicBezTo>
                    <a:pt x="-7266" y="1932914"/>
                    <a:pt x="-56503" y="1911813"/>
                    <a:pt x="177959" y="2265850"/>
                  </a:cubicBezTo>
                  <a:close/>
                </a:path>
              </a:pathLst>
            </a:custGeom>
            <a:solidFill>
              <a:schemeClr val="accent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任意多边形: 形状 16"/>
            <p:cNvSpPr/>
            <p:nvPr/>
          </p:nvSpPr>
          <p:spPr>
            <a:xfrm>
              <a:off x="3533568" y="1980870"/>
              <a:ext cx="3909150" cy="4153456"/>
            </a:xfrm>
            <a:custGeom>
              <a:avLst/>
              <a:gdLst>
                <a:gd name="connsiteX0" fmla="*/ 177959 w 3909150"/>
                <a:gd name="connsiteY0" fmla="*/ 2265850 h 3808316"/>
                <a:gd name="connsiteX1" fmla="*/ 1444052 w 3909150"/>
                <a:gd name="connsiteY1" fmla="*/ 3771093 h 3808316"/>
                <a:gd name="connsiteX2" fmla="*/ 3371325 w 3909150"/>
                <a:gd name="connsiteY2" fmla="*/ 3194317 h 3808316"/>
                <a:gd name="connsiteX3" fmla="*/ 3905898 w 3909150"/>
                <a:gd name="connsiteY3" fmla="*/ 1506194 h 3808316"/>
                <a:gd name="connsiteX4" fmla="*/ 3202513 w 3909150"/>
                <a:gd name="connsiteY4" fmla="*/ 127560 h 3808316"/>
                <a:gd name="connsiteX5" fmla="*/ 1387781 w 3909150"/>
                <a:gd name="connsiteY5" fmla="*/ 113493 h 3808316"/>
                <a:gd name="connsiteX6" fmla="*/ 459313 w 3909150"/>
                <a:gd name="connsiteY6" fmla="*/ 591794 h 3808316"/>
                <a:gd name="connsiteX7" fmla="*/ 37282 w 3909150"/>
                <a:gd name="connsiteY7" fmla="*/ 1646871 h 3808316"/>
                <a:gd name="connsiteX8" fmla="*/ 177959 w 3909150"/>
                <a:gd name="connsiteY8" fmla="*/ 2265850 h 380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9150" h="3808316">
                  <a:moveTo>
                    <a:pt x="177959" y="2265850"/>
                  </a:moveTo>
                  <a:cubicBezTo>
                    <a:pt x="412421" y="2619887"/>
                    <a:pt x="911824" y="3616349"/>
                    <a:pt x="1444052" y="3771093"/>
                  </a:cubicBezTo>
                  <a:cubicBezTo>
                    <a:pt x="1976280" y="3925837"/>
                    <a:pt x="2961017" y="3571800"/>
                    <a:pt x="3371325" y="3194317"/>
                  </a:cubicBezTo>
                  <a:cubicBezTo>
                    <a:pt x="3781633" y="2816834"/>
                    <a:pt x="3934033" y="2017320"/>
                    <a:pt x="3905898" y="1506194"/>
                  </a:cubicBezTo>
                  <a:cubicBezTo>
                    <a:pt x="3877763" y="995068"/>
                    <a:pt x="3622199" y="359677"/>
                    <a:pt x="3202513" y="127560"/>
                  </a:cubicBezTo>
                  <a:cubicBezTo>
                    <a:pt x="2782827" y="-104557"/>
                    <a:pt x="1844981" y="36121"/>
                    <a:pt x="1387781" y="113493"/>
                  </a:cubicBezTo>
                  <a:cubicBezTo>
                    <a:pt x="930581" y="190865"/>
                    <a:pt x="684396" y="336231"/>
                    <a:pt x="459313" y="591794"/>
                  </a:cubicBezTo>
                  <a:cubicBezTo>
                    <a:pt x="234230" y="847357"/>
                    <a:pt x="81830" y="1360828"/>
                    <a:pt x="37282" y="1646871"/>
                  </a:cubicBezTo>
                  <a:cubicBezTo>
                    <a:pt x="-7266" y="1932914"/>
                    <a:pt x="-56503" y="1911813"/>
                    <a:pt x="177959" y="2265850"/>
                  </a:cubicBezTo>
                  <a:close/>
                </a:path>
              </a:pathLst>
            </a:custGeom>
            <a:solidFill>
              <a:schemeClr val="accent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椭圆 56"/>
            <p:cNvSpPr/>
            <p:nvPr/>
          </p:nvSpPr>
          <p:spPr>
            <a:xfrm>
              <a:off x="6784790" y="4932746"/>
              <a:ext cx="795997" cy="795997"/>
            </a:xfrm>
            <a:prstGeom prst="ellipse">
              <a:avLst/>
            </a:prstGeom>
            <a:solidFill>
              <a:schemeClr val="accent1">
                <a:alpha val="4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椭圆 57"/>
            <p:cNvSpPr/>
            <p:nvPr/>
          </p:nvSpPr>
          <p:spPr>
            <a:xfrm>
              <a:off x="5224667" y="5906881"/>
              <a:ext cx="526952" cy="526952"/>
            </a:xfrm>
            <a:prstGeom prst="ellipse">
              <a:avLst/>
            </a:prstGeom>
            <a:solidFill>
              <a:schemeClr val="accent1">
                <a:alpha val="4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椭圆 58"/>
            <p:cNvSpPr/>
            <p:nvPr/>
          </p:nvSpPr>
          <p:spPr>
            <a:xfrm>
              <a:off x="2969254" y="1837290"/>
              <a:ext cx="361967" cy="361967"/>
            </a:xfrm>
            <a:prstGeom prst="ellipse">
              <a:avLst/>
            </a:prstGeom>
            <a:solidFill>
              <a:schemeClr val="accent1">
                <a:alpha val="4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0" name="文本框 21"/>
          <p:cNvSpPr txBox="1"/>
          <p:nvPr/>
        </p:nvSpPr>
        <p:spPr>
          <a:xfrm>
            <a:off x="3339259" y="1645369"/>
            <a:ext cx="543326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smtClean="0">
                <a:solidFill>
                  <a:schemeClr val="bg1"/>
                </a:solidFill>
                <a:ea typeface="微软雅黑" panose="020B0503020204020204" pitchFamily="34" charset="-122"/>
              </a:rPr>
              <a:t>享学课堂  </a:t>
            </a:r>
            <a:endParaRPr lang="en-US" altLang="zh-CN" sz="5400" smtClean="0">
              <a:solidFill>
                <a:schemeClr val="bg1"/>
              </a:solidFill>
              <a:ea typeface="微软雅黑" panose="020B0503020204020204" pitchFamily="34" charset="-122"/>
            </a:endParaRPr>
          </a:p>
          <a:p>
            <a:pPr algn="ctr"/>
            <a:r>
              <a:rPr lang="zh-CN" altLang="en-US" sz="3600" smtClean="0">
                <a:solidFill>
                  <a:schemeClr val="bg1"/>
                </a:solidFill>
                <a:ea typeface="微软雅黑" panose="020B0503020204020204" pitchFamily="34" charset="-122"/>
              </a:rPr>
              <a:t>   谢谢您的参与！</a:t>
            </a:r>
            <a:endParaRPr lang="zh-CN" altLang="en-US" sz="3600" smtClean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  <p:bldP spid="6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990" y="370840"/>
            <a:ext cx="4201795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kumimoji="1" lang="zh-CN" altLang="en-US" sz="266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自定义</a:t>
            </a:r>
            <a:r>
              <a:rPr kumimoji="1" lang="en-US" altLang="zh-CN" sz="266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view</a:t>
            </a:r>
            <a:endParaRPr lang="zh-CN" altLang="en-US" sz="266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37845" y="779780"/>
            <a:ext cx="1199515" cy="76200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graphicFrame>
        <p:nvGraphicFramePr>
          <p:cNvPr id="13" name="表格 12"/>
          <p:cNvGraphicFramePr>
            <a:graphicFrameLocks noGrp="1"/>
          </p:cNvGraphicFramePr>
          <p:nvPr/>
        </p:nvGraphicFramePr>
        <p:xfrm>
          <a:off x="537845" y="1220470"/>
          <a:ext cx="8559800" cy="24466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99660"/>
                <a:gridCol w="3660140"/>
              </a:tblGrid>
              <a:tr h="386080">
                <a:tc>
                  <a:txBody>
                    <a:bodyPr/>
                    <a:p>
                      <a:pPr algn="ctr"/>
                      <a:r>
                        <a:rPr lang="zh-CN" altLang="en-US" dirty="0" smtClean="0"/>
                        <a:t>方法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p>
                      <a:pPr algn="ctr"/>
                      <a:r>
                        <a:rPr lang="zh-CN" altLang="en-US" dirty="0" smtClean="0"/>
                        <a:t>描述</a:t>
                      </a:r>
                      <a:endParaRPr lang="zh-CN" altLang="en-US" dirty="0"/>
                    </a:p>
                  </a:txBody>
                  <a:tcPr/>
                </a:tc>
              </a:tr>
              <a:tr h="385445">
                <a:tc>
                  <a:txBody>
                    <a:bodyPr/>
                    <a:p>
                      <a:r>
                        <a:rPr lang="en-US" altLang="zh-CN" dirty="0" smtClean="0"/>
                        <a:t>invalidate()</a:t>
                      </a:r>
                      <a:r>
                        <a:rPr lang="zh-CN" altLang="en-US" dirty="0" smtClean="0"/>
                        <a:t> 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p>
                      <a:r>
                        <a:rPr lang="zh-CN" altLang="en-US" dirty="0" smtClean="0"/>
                        <a:t>整个</a:t>
                      </a:r>
                      <a:r>
                        <a:rPr lang="en-US" altLang="zh-CN" dirty="0" smtClean="0"/>
                        <a:t>view</a:t>
                      </a:r>
                      <a:r>
                        <a:rPr lang="zh-CN" altLang="en-US" dirty="0" smtClean="0"/>
                        <a:t>刷新 </a:t>
                      </a:r>
                      <a:endParaRPr lang="zh-CN" altLang="en-US" dirty="0"/>
                    </a:p>
                  </a:txBody>
                  <a:tcPr anchor="ctr"/>
                </a:tc>
              </a:tr>
              <a:tr h="614045">
                <a:tc>
                  <a:txBody>
                    <a:bodyPr/>
                    <a:p>
                      <a:r>
                        <a:rPr lang="en-US" altLang="zh-CN" dirty="0" smtClean="0"/>
                        <a:t>invalidate(</a:t>
                      </a:r>
                      <a:r>
                        <a:rPr lang="en-US" altLang="zh-CN" dirty="0" err="1" smtClean="0"/>
                        <a:t>int</a:t>
                      </a:r>
                      <a:r>
                        <a:rPr lang="en-US" altLang="zh-CN" dirty="0" smtClean="0"/>
                        <a:t> l</a:t>
                      </a:r>
                      <a:r>
                        <a:rPr lang="zh-CN" altLang="en-US" dirty="0" smtClean="0"/>
                        <a:t>，</a:t>
                      </a:r>
                      <a:r>
                        <a:rPr lang="en-US" altLang="zh-CN" dirty="0" err="1" smtClean="0"/>
                        <a:t>int</a:t>
                      </a:r>
                      <a:r>
                        <a:rPr lang="en-US" altLang="zh-CN" dirty="0" smtClean="0"/>
                        <a:t> t</a:t>
                      </a:r>
                      <a:r>
                        <a:rPr lang="zh-CN" altLang="en-US" dirty="0" smtClean="0"/>
                        <a:t>，</a:t>
                      </a:r>
                      <a:r>
                        <a:rPr lang="en-US" altLang="zh-CN" dirty="0" err="1" smtClean="0"/>
                        <a:t>int</a:t>
                      </a:r>
                      <a:r>
                        <a:rPr lang="en-US" altLang="zh-CN" dirty="0" smtClean="0"/>
                        <a:t> r</a:t>
                      </a:r>
                      <a:r>
                        <a:rPr lang="zh-CN" altLang="en-US" dirty="0" smtClean="0"/>
                        <a:t>，</a:t>
                      </a:r>
                      <a:r>
                        <a:rPr lang="en-US" altLang="zh-CN" dirty="0" err="1" smtClean="0"/>
                        <a:t>int</a:t>
                      </a:r>
                      <a:r>
                        <a:rPr lang="en-US" altLang="zh-CN" dirty="0" smtClean="0"/>
                        <a:t> b) 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p>
                      <a:r>
                        <a:rPr lang="zh-CN" altLang="en-US" dirty="0" smtClean="0"/>
                        <a:t>刷新局部</a:t>
                      </a:r>
                      <a:endParaRPr lang="zh-CN" altLang="en-US" dirty="0"/>
                    </a:p>
                  </a:txBody>
                  <a:tcPr anchor="ctr"/>
                </a:tc>
              </a:tr>
              <a:tr h="386080">
                <a:tc>
                  <a:txBody>
                    <a:bodyPr/>
                    <a:p>
                      <a:r>
                        <a:rPr lang="en-US" altLang="zh-CN" dirty="0" smtClean="0"/>
                        <a:t>invalidate(</a:t>
                      </a:r>
                      <a:r>
                        <a:rPr lang="en-US" altLang="zh-CN" dirty="0" err="1" smtClean="0"/>
                        <a:t>Rect</a:t>
                      </a:r>
                      <a:r>
                        <a:rPr lang="en-US" altLang="zh-CN" dirty="0" smtClean="0"/>
                        <a:t> dirty) 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p>
                      <a:r>
                        <a:rPr lang="zh-CN" altLang="en-US" dirty="0" smtClean="0"/>
                        <a:t>刷新一个矩形区域</a:t>
                      </a:r>
                      <a:endParaRPr lang="zh-CN" altLang="en-US" dirty="0"/>
                    </a:p>
                  </a:txBody>
                  <a:tcPr anchor="ctr"/>
                </a:tc>
              </a:tr>
              <a:tr h="675005">
                <a:tc>
                  <a:txBody>
                    <a:bodyPr/>
                    <a:p>
                      <a:r>
                        <a:rPr lang="en-US" altLang="zh-CN" dirty="0" err="1" smtClean="0"/>
                        <a:t>invalidateDrawable</a:t>
                      </a:r>
                      <a:r>
                        <a:rPr lang="en-US" altLang="zh-CN" dirty="0" smtClean="0"/>
                        <a:t>(</a:t>
                      </a:r>
                      <a:r>
                        <a:rPr lang="en-US" altLang="zh-CN" dirty="0" err="1" smtClean="0"/>
                        <a:t>Drawable</a:t>
                      </a:r>
                      <a:r>
                        <a:rPr lang="en-US" altLang="zh-CN" dirty="0" smtClean="0"/>
                        <a:t> </a:t>
                      </a:r>
                      <a:r>
                        <a:rPr lang="en-US" altLang="zh-CN" dirty="0" err="1" smtClean="0"/>
                        <a:t>drawable</a:t>
                      </a:r>
                      <a:r>
                        <a:rPr lang="en-US" altLang="zh-CN" dirty="0" smtClean="0"/>
                        <a:t>) 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p>
                      <a:r>
                        <a:rPr lang="zh-CN" altLang="en-US" dirty="0" smtClean="0"/>
                        <a:t>刷新一个特定的</a:t>
                      </a:r>
                      <a:r>
                        <a:rPr lang="en-US" altLang="zh-CN" dirty="0" err="1" smtClean="0"/>
                        <a:t>Drawable</a:t>
                      </a:r>
                      <a:endParaRPr lang="zh-CN" altLang="en-US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9" name="矩形 8"/>
          <p:cNvSpPr/>
          <p:nvPr/>
        </p:nvSpPr>
        <p:spPr>
          <a:xfrm>
            <a:off x="554990" y="4225925"/>
            <a:ext cx="9345930" cy="133794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50000"/>
              </a:lnSpc>
            </a:pPr>
            <a:r>
              <a:rPr lang="zh-CN" altLang="en-US" dirty="0" smtClean="0"/>
              <a:t>函数的主要作用是请求</a:t>
            </a:r>
            <a:r>
              <a:rPr lang="en-US" altLang="zh-CN" dirty="0" smtClean="0"/>
              <a:t>View</a:t>
            </a:r>
            <a:r>
              <a:rPr lang="zh-CN" altLang="en-US" dirty="0" smtClean="0"/>
              <a:t>树进行重绘，该函数可以由应用程序调用，或者由系统函数间接调用，例如</a:t>
            </a:r>
            <a:r>
              <a:rPr lang="en-US" altLang="zh-CN" dirty="0" err="1" smtClean="0"/>
              <a:t>setEnable</a:t>
            </a:r>
            <a:r>
              <a:rPr lang="en-US" altLang="zh-CN" dirty="0" smtClean="0"/>
              <a:t>(), </a:t>
            </a:r>
            <a:r>
              <a:rPr lang="en-US" altLang="zh-CN" dirty="0" err="1" smtClean="0"/>
              <a:t>setSelected</a:t>
            </a:r>
            <a:r>
              <a:rPr lang="en-US" altLang="zh-CN" dirty="0" smtClean="0"/>
              <a:t>(), </a:t>
            </a:r>
            <a:r>
              <a:rPr lang="en-US" altLang="zh-CN" dirty="0" err="1" smtClean="0"/>
              <a:t>setVisiblity</a:t>
            </a:r>
            <a:r>
              <a:rPr lang="en-US" altLang="zh-CN" dirty="0" smtClean="0"/>
              <a:t>()</a:t>
            </a:r>
            <a:r>
              <a:rPr lang="zh-CN" altLang="en-US" dirty="0" smtClean="0"/>
              <a:t>都会间接调用到</a:t>
            </a:r>
            <a:r>
              <a:rPr lang="en-US" altLang="zh-CN" dirty="0" smtClean="0"/>
              <a:t>invalidate()</a:t>
            </a:r>
            <a:r>
              <a:rPr lang="zh-CN" altLang="en-US" dirty="0" smtClean="0"/>
              <a:t>来请求</a:t>
            </a:r>
            <a:r>
              <a:rPr lang="en-US" altLang="zh-CN" dirty="0" smtClean="0"/>
              <a:t>View</a:t>
            </a:r>
            <a:r>
              <a:rPr lang="zh-CN" altLang="en-US" dirty="0" smtClean="0"/>
              <a:t>树重绘，更新</a:t>
            </a:r>
            <a:r>
              <a:rPr lang="en-US" altLang="zh-CN" dirty="0" smtClean="0"/>
              <a:t>View</a:t>
            </a:r>
            <a:r>
              <a:rPr lang="zh-CN" altLang="en-US" dirty="0" smtClean="0"/>
              <a:t>树的显示。</a:t>
            </a:r>
            <a:endParaRPr lang="en-US" altLang="zh-CN" b="1" dirty="0" smtClean="0">
              <a:solidFill>
                <a:srgbClr val="92D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3674541" y="2533171"/>
            <a:ext cx="4841903" cy="830997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en-US" altLang="zh-CN" sz="4800" b="1" dirty="0" smtClean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Paint</a:t>
            </a:r>
            <a:r>
              <a:rPr lang="zh-CN" altLang="en-US" sz="4800" b="1" dirty="0" smtClean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的常用方法</a:t>
            </a:r>
            <a:endParaRPr lang="zh-CN" altLang="en-US" sz="4800" dirty="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PA" val="v4.1.3"/>
</p:tagLst>
</file>

<file path=ppt/tags/tag10.xml><?xml version="1.0" encoding="utf-8"?>
<p:tagLst xmlns:p="http://schemas.openxmlformats.org/presentationml/2006/main">
  <p:tag name="KSO_WM_SLIDE_ITEM_CNT" val="4"/>
</p:tagLst>
</file>

<file path=ppt/tags/tag100.xml><?xml version="1.0" encoding="utf-8"?>
<p:tagLst xmlns:p="http://schemas.openxmlformats.org/presentationml/2006/main">
  <p:tag name="KSO_WM_SLIDE_ITEM_CNT" val="4"/>
</p:tagLst>
</file>

<file path=ppt/tags/tag101.xml><?xml version="1.0" encoding="utf-8"?>
<p:tagLst xmlns:p="http://schemas.openxmlformats.org/presentationml/2006/main">
  <p:tag name="PA" val="v4.1.3"/>
</p:tagLst>
</file>

<file path=ppt/tags/tag102.xml><?xml version="1.0" encoding="utf-8"?>
<p:tagLst xmlns:p="http://schemas.openxmlformats.org/presentationml/2006/main">
  <p:tag name="PA" val="v4.1.3"/>
</p:tagLst>
</file>

<file path=ppt/tags/tag103.xml><?xml version="1.0" encoding="utf-8"?>
<p:tagLst xmlns:p="http://schemas.openxmlformats.org/presentationml/2006/main">
  <p:tag name="KSO_WM_SLIDE_ITEM_CNT" val="4"/>
</p:tagLst>
</file>

<file path=ppt/tags/tag104.xml><?xml version="1.0" encoding="utf-8"?>
<p:tagLst xmlns:p="http://schemas.openxmlformats.org/presentationml/2006/main">
  <p:tag name="PA" val="v4.1.3"/>
</p:tagLst>
</file>

<file path=ppt/tags/tag105.xml><?xml version="1.0" encoding="utf-8"?>
<p:tagLst xmlns:p="http://schemas.openxmlformats.org/presentationml/2006/main">
  <p:tag name="PA" val="v4.1.3"/>
</p:tagLst>
</file>

<file path=ppt/tags/tag106.xml><?xml version="1.0" encoding="utf-8"?>
<p:tagLst xmlns:p="http://schemas.openxmlformats.org/presentationml/2006/main">
  <p:tag name="KSO_WM_SLIDE_ITEM_CNT" val="4"/>
</p:tagLst>
</file>

<file path=ppt/tags/tag107.xml><?xml version="1.0" encoding="utf-8"?>
<p:tagLst xmlns:p="http://schemas.openxmlformats.org/presentationml/2006/main">
  <p:tag name="PA" val="v4.1.3"/>
</p:tagLst>
</file>

<file path=ppt/tags/tag108.xml><?xml version="1.0" encoding="utf-8"?>
<p:tagLst xmlns:p="http://schemas.openxmlformats.org/presentationml/2006/main">
  <p:tag name="PA" val="v4.1.3"/>
</p:tagLst>
</file>

<file path=ppt/tags/tag109.xml><?xml version="1.0" encoding="utf-8"?>
<p:tagLst xmlns:p="http://schemas.openxmlformats.org/presentationml/2006/main">
  <p:tag name="KSO_WM_SLIDE_ITEM_CNT" val="4"/>
</p:tagLst>
</file>

<file path=ppt/tags/tag11.xml><?xml version="1.0" encoding="utf-8"?>
<p:tagLst xmlns:p="http://schemas.openxmlformats.org/presentationml/2006/main">
  <p:tag name="KSO_WM_SLIDE_ITEM_CNT" val="4"/>
</p:tagLst>
</file>

<file path=ppt/tags/tag110.xml><?xml version="1.0" encoding="utf-8"?>
<p:tagLst xmlns:p="http://schemas.openxmlformats.org/presentationml/2006/main">
  <p:tag name="PA" val="v4.1.3"/>
</p:tagLst>
</file>

<file path=ppt/tags/tag111.xml><?xml version="1.0" encoding="utf-8"?>
<p:tagLst xmlns:p="http://schemas.openxmlformats.org/presentationml/2006/main">
  <p:tag name="PA" val="v4.1.3"/>
</p:tagLst>
</file>

<file path=ppt/tags/tag112.xml><?xml version="1.0" encoding="utf-8"?>
<p:tagLst xmlns:p="http://schemas.openxmlformats.org/presentationml/2006/main">
  <p:tag name="KSO_WM_SLIDE_ITEM_CNT" val="4"/>
</p:tagLst>
</file>

<file path=ppt/tags/tag113.xml><?xml version="1.0" encoding="utf-8"?>
<p:tagLst xmlns:p="http://schemas.openxmlformats.org/presentationml/2006/main">
  <p:tag name="PA" val="v4.1.3"/>
</p:tagLst>
</file>

<file path=ppt/tags/tag114.xml><?xml version="1.0" encoding="utf-8"?>
<p:tagLst xmlns:p="http://schemas.openxmlformats.org/presentationml/2006/main">
  <p:tag name="PA" val="v4.1.3"/>
</p:tagLst>
</file>

<file path=ppt/tags/tag115.xml><?xml version="1.0" encoding="utf-8"?>
<p:tagLst xmlns:p="http://schemas.openxmlformats.org/presentationml/2006/main">
  <p:tag name="KSO_WM_SLIDE_ITEM_CNT" val="4"/>
</p:tagLst>
</file>

<file path=ppt/tags/tag116.xml><?xml version="1.0" encoding="utf-8"?>
<p:tagLst xmlns:p="http://schemas.openxmlformats.org/presentationml/2006/main">
  <p:tag name="PA" val="v4.1.3"/>
</p:tagLst>
</file>

<file path=ppt/tags/tag117.xml><?xml version="1.0" encoding="utf-8"?>
<p:tagLst xmlns:p="http://schemas.openxmlformats.org/presentationml/2006/main">
  <p:tag name="PA" val="v4.1.3"/>
</p:tagLst>
</file>

<file path=ppt/tags/tag118.xml><?xml version="1.0" encoding="utf-8"?>
<p:tagLst xmlns:p="http://schemas.openxmlformats.org/presentationml/2006/main">
  <p:tag name="KSO_WM_SLIDE_ITEM_CNT" val="4"/>
</p:tagLst>
</file>

<file path=ppt/tags/tag119.xml><?xml version="1.0" encoding="utf-8"?>
<p:tagLst xmlns:p="http://schemas.openxmlformats.org/presentationml/2006/main">
  <p:tag name="PA" val="v4.1.3"/>
</p:tagLst>
</file>

<file path=ppt/tags/tag12.xml><?xml version="1.0" encoding="utf-8"?>
<p:tagLst xmlns:p="http://schemas.openxmlformats.org/presentationml/2006/main">
  <p:tag name="PA" val="v4.1.3"/>
</p:tagLst>
</file>

<file path=ppt/tags/tag120.xml><?xml version="1.0" encoding="utf-8"?>
<p:tagLst xmlns:p="http://schemas.openxmlformats.org/presentationml/2006/main">
  <p:tag name="PA" val="v4.1.3"/>
</p:tagLst>
</file>

<file path=ppt/tags/tag121.xml><?xml version="1.0" encoding="utf-8"?>
<p:tagLst xmlns:p="http://schemas.openxmlformats.org/presentationml/2006/main">
  <p:tag name="KSO_WM_SLIDE_ITEM_CNT" val="4"/>
</p:tagLst>
</file>

<file path=ppt/tags/tag122.xml><?xml version="1.0" encoding="utf-8"?>
<p:tagLst xmlns:p="http://schemas.openxmlformats.org/presentationml/2006/main">
  <p:tag name="PA" val="v4.1.3"/>
</p:tagLst>
</file>

<file path=ppt/tags/tag123.xml><?xml version="1.0" encoding="utf-8"?>
<p:tagLst xmlns:p="http://schemas.openxmlformats.org/presentationml/2006/main">
  <p:tag name="PA" val="v4.1.3"/>
</p:tagLst>
</file>

<file path=ppt/tags/tag124.xml><?xml version="1.0" encoding="utf-8"?>
<p:tagLst xmlns:p="http://schemas.openxmlformats.org/presentationml/2006/main">
  <p:tag name="KSO_WM_SLIDE_ITEM_CNT" val="4"/>
</p:tagLst>
</file>

<file path=ppt/tags/tag125.xml><?xml version="1.0" encoding="utf-8"?>
<p:tagLst xmlns:p="http://schemas.openxmlformats.org/presentationml/2006/main">
  <p:tag name="KSO_WM_SLIDE_ITEM_CNT" val="4"/>
</p:tagLst>
</file>

<file path=ppt/tags/tag126.xml><?xml version="1.0" encoding="utf-8"?>
<p:tagLst xmlns:p="http://schemas.openxmlformats.org/presentationml/2006/main">
  <p:tag name="PA" val="v4.1.3"/>
</p:tagLst>
</file>

<file path=ppt/tags/tag127.xml><?xml version="1.0" encoding="utf-8"?>
<p:tagLst xmlns:p="http://schemas.openxmlformats.org/presentationml/2006/main">
  <p:tag name="PA" val="v4.1.3"/>
</p:tagLst>
</file>

<file path=ppt/tags/tag128.xml><?xml version="1.0" encoding="utf-8"?>
<p:tagLst xmlns:p="http://schemas.openxmlformats.org/presentationml/2006/main">
  <p:tag name="KSO_WM_SLIDE_ITEM_CNT" val="4"/>
</p:tagLst>
</file>

<file path=ppt/tags/tag129.xml><?xml version="1.0" encoding="utf-8"?>
<p:tagLst xmlns:p="http://schemas.openxmlformats.org/presentationml/2006/main">
  <p:tag name="PA" val="v4.1.3"/>
</p:tagLst>
</file>

<file path=ppt/tags/tag13.xml><?xml version="1.0" encoding="utf-8"?>
<p:tagLst xmlns:p="http://schemas.openxmlformats.org/presentationml/2006/main">
  <p:tag name="PA" val="v4.1.3"/>
</p:tagLst>
</file>

<file path=ppt/tags/tag130.xml><?xml version="1.0" encoding="utf-8"?>
<p:tagLst xmlns:p="http://schemas.openxmlformats.org/presentationml/2006/main">
  <p:tag name="PA" val="v4.1.3"/>
</p:tagLst>
</file>

<file path=ppt/tags/tag131.xml><?xml version="1.0" encoding="utf-8"?>
<p:tagLst xmlns:p="http://schemas.openxmlformats.org/presentationml/2006/main">
  <p:tag name="KSO_WM_SLIDE_ITEM_CNT" val="4"/>
</p:tagLst>
</file>

<file path=ppt/tags/tag132.xml><?xml version="1.0" encoding="utf-8"?>
<p:tagLst xmlns:p="http://schemas.openxmlformats.org/presentationml/2006/main">
  <p:tag name="PA" val="v4.1.3"/>
</p:tagLst>
</file>

<file path=ppt/tags/tag133.xml><?xml version="1.0" encoding="utf-8"?>
<p:tagLst xmlns:p="http://schemas.openxmlformats.org/presentationml/2006/main">
  <p:tag name="PA" val="v4.1.3"/>
</p:tagLst>
</file>

<file path=ppt/tags/tag134.xml><?xml version="1.0" encoding="utf-8"?>
<p:tagLst xmlns:p="http://schemas.openxmlformats.org/presentationml/2006/main">
  <p:tag name="KSO_WM_SLIDE_ITEM_CNT" val="4"/>
</p:tagLst>
</file>

<file path=ppt/tags/tag135.xml><?xml version="1.0" encoding="utf-8"?>
<p:tagLst xmlns:p="http://schemas.openxmlformats.org/presentationml/2006/main">
  <p:tag name="PA" val="v4.1.3"/>
</p:tagLst>
</file>

<file path=ppt/tags/tag136.xml><?xml version="1.0" encoding="utf-8"?>
<p:tagLst xmlns:p="http://schemas.openxmlformats.org/presentationml/2006/main">
  <p:tag name="PA" val="v4.1.3"/>
</p:tagLst>
</file>

<file path=ppt/tags/tag137.xml><?xml version="1.0" encoding="utf-8"?>
<p:tagLst xmlns:p="http://schemas.openxmlformats.org/presentationml/2006/main">
  <p:tag name="KSO_WM_SLIDE_ITEM_CNT" val="4"/>
</p:tagLst>
</file>

<file path=ppt/tags/tag138.xml><?xml version="1.0" encoding="utf-8"?>
<p:tagLst xmlns:p="http://schemas.openxmlformats.org/presentationml/2006/main">
  <p:tag name="PA" val="v4.1.3"/>
</p:tagLst>
</file>

<file path=ppt/tags/tag139.xml><?xml version="1.0" encoding="utf-8"?>
<p:tagLst xmlns:p="http://schemas.openxmlformats.org/presentationml/2006/main">
  <p:tag name="PA" val="v4.1.3"/>
</p:tagLst>
</file>

<file path=ppt/tags/tag14.xml><?xml version="1.0" encoding="utf-8"?>
<p:tagLst xmlns:p="http://schemas.openxmlformats.org/presentationml/2006/main">
  <p:tag name="KSO_WM_SLIDE_ITEM_CNT" val="4"/>
</p:tagLst>
</file>

<file path=ppt/tags/tag140.xml><?xml version="1.0" encoding="utf-8"?>
<p:tagLst xmlns:p="http://schemas.openxmlformats.org/presentationml/2006/main">
  <p:tag name="KSO_WM_SLIDE_ITEM_CNT" val="4"/>
</p:tagLst>
</file>

<file path=ppt/tags/tag141.xml><?xml version="1.0" encoding="utf-8"?>
<p:tagLst xmlns:p="http://schemas.openxmlformats.org/presentationml/2006/main">
  <p:tag name="KSO_WM_SLIDE_ITEM_CNT" val="4"/>
</p:tagLst>
</file>

<file path=ppt/tags/tag142.xml><?xml version="1.0" encoding="utf-8"?>
<p:tagLst xmlns:p="http://schemas.openxmlformats.org/presentationml/2006/main">
  <p:tag name="PA" val="v4.1.3"/>
</p:tagLst>
</file>

<file path=ppt/tags/tag143.xml><?xml version="1.0" encoding="utf-8"?>
<p:tagLst xmlns:p="http://schemas.openxmlformats.org/presentationml/2006/main">
  <p:tag name="PA" val="v4.1.3"/>
</p:tagLst>
</file>

<file path=ppt/tags/tag144.xml><?xml version="1.0" encoding="utf-8"?>
<p:tagLst xmlns:p="http://schemas.openxmlformats.org/presentationml/2006/main">
  <p:tag name="KSO_WM_SLIDE_ITEM_CNT" val="4"/>
</p:tagLst>
</file>

<file path=ppt/tags/tag145.xml><?xml version="1.0" encoding="utf-8"?>
<p:tagLst xmlns:p="http://schemas.openxmlformats.org/presentationml/2006/main">
  <p:tag name="PA" val="v4.1.3"/>
</p:tagLst>
</file>

<file path=ppt/tags/tag146.xml><?xml version="1.0" encoding="utf-8"?>
<p:tagLst xmlns:p="http://schemas.openxmlformats.org/presentationml/2006/main">
  <p:tag name="PA" val="v4.1.3"/>
</p:tagLst>
</file>

<file path=ppt/tags/tag147.xml><?xml version="1.0" encoding="utf-8"?>
<p:tagLst xmlns:p="http://schemas.openxmlformats.org/presentationml/2006/main">
  <p:tag name="KSO_WM_SLIDE_ITEM_CNT" val="4"/>
</p:tagLst>
</file>

<file path=ppt/tags/tag148.xml><?xml version="1.0" encoding="utf-8"?>
<p:tagLst xmlns:p="http://schemas.openxmlformats.org/presentationml/2006/main">
  <p:tag name="PA" val="v4.1.3"/>
</p:tagLst>
</file>

<file path=ppt/tags/tag149.xml><?xml version="1.0" encoding="utf-8"?>
<p:tagLst xmlns:p="http://schemas.openxmlformats.org/presentationml/2006/main">
  <p:tag name="PA" val="v4.1.3"/>
</p:tagLst>
</file>

<file path=ppt/tags/tag15.xml><?xml version="1.0" encoding="utf-8"?>
<p:tagLst xmlns:p="http://schemas.openxmlformats.org/presentationml/2006/main">
  <p:tag name="PA" val="v4.1.3"/>
</p:tagLst>
</file>

<file path=ppt/tags/tag150.xml><?xml version="1.0" encoding="utf-8"?>
<p:tagLst xmlns:p="http://schemas.openxmlformats.org/presentationml/2006/main">
  <p:tag name="KSO_WM_SLIDE_ITEM_CNT" val="4"/>
</p:tagLst>
</file>

<file path=ppt/tags/tag151.xml><?xml version="1.0" encoding="utf-8"?>
<p:tagLst xmlns:p="http://schemas.openxmlformats.org/presentationml/2006/main">
  <p:tag name="PA" val="v4.1.3"/>
</p:tagLst>
</file>

<file path=ppt/tags/tag152.xml><?xml version="1.0" encoding="utf-8"?>
<p:tagLst xmlns:p="http://schemas.openxmlformats.org/presentationml/2006/main">
  <p:tag name="PA" val="v4.1.3"/>
</p:tagLst>
</file>

<file path=ppt/tags/tag153.xml><?xml version="1.0" encoding="utf-8"?>
<p:tagLst xmlns:p="http://schemas.openxmlformats.org/presentationml/2006/main">
  <p:tag name="KSO_WM_SLIDE_ITEM_CNT" val="4"/>
</p:tagLst>
</file>

<file path=ppt/tags/tag154.xml><?xml version="1.0" encoding="utf-8"?>
<p:tagLst xmlns:p="http://schemas.openxmlformats.org/presentationml/2006/main">
  <p:tag name="PA" val="v4.1.3"/>
</p:tagLst>
</file>

<file path=ppt/tags/tag155.xml><?xml version="1.0" encoding="utf-8"?>
<p:tagLst xmlns:p="http://schemas.openxmlformats.org/presentationml/2006/main">
  <p:tag name="PA" val="v4.1.3"/>
</p:tagLst>
</file>

<file path=ppt/tags/tag156.xml><?xml version="1.0" encoding="utf-8"?>
<p:tagLst xmlns:p="http://schemas.openxmlformats.org/presentationml/2006/main">
  <p:tag name="PA" val="v4.1.3"/>
</p:tagLst>
</file>

<file path=ppt/tags/tag157.xml><?xml version="1.0" encoding="utf-8"?>
<p:tagLst xmlns:p="http://schemas.openxmlformats.org/presentationml/2006/main">
  <p:tag name="PA" val="v4.1.3"/>
</p:tagLst>
</file>

<file path=ppt/tags/tag158.xml><?xml version="1.0" encoding="utf-8"?>
<p:tagLst xmlns:p="http://schemas.openxmlformats.org/presentationml/2006/main">
  <p:tag name="PA" val="v4.1.3"/>
</p:tagLst>
</file>

<file path=ppt/tags/tag159.xml><?xml version="1.0" encoding="utf-8"?>
<p:tagLst xmlns:p="http://schemas.openxmlformats.org/presentationml/2006/main">
  <p:tag name="PA" val="v4.1.3"/>
</p:tagLst>
</file>

<file path=ppt/tags/tag16.xml><?xml version="1.0" encoding="utf-8"?>
<p:tagLst xmlns:p="http://schemas.openxmlformats.org/presentationml/2006/main">
  <p:tag name="PA" val="v4.1.3"/>
</p:tagLst>
</file>

<file path=ppt/tags/tag160.xml><?xml version="1.0" encoding="utf-8"?>
<p:tagLst xmlns:p="http://schemas.openxmlformats.org/presentationml/2006/main">
  <p:tag name="PA" val="v4.1.3"/>
</p:tagLst>
</file>

<file path=ppt/tags/tag161.xml><?xml version="1.0" encoding="utf-8"?>
<p:tagLst xmlns:p="http://schemas.openxmlformats.org/presentationml/2006/main">
  <p:tag name="PA" val="v4.1.3"/>
</p:tagLst>
</file>

<file path=ppt/tags/tag162.xml><?xml version="1.0" encoding="utf-8"?>
<p:tagLst xmlns:p="http://schemas.openxmlformats.org/presentationml/2006/main">
  <p:tag name="PA" val="v4.1.3"/>
</p:tagLst>
</file>

<file path=ppt/tags/tag163.xml><?xml version="1.0" encoding="utf-8"?>
<p:tagLst xmlns:p="http://schemas.openxmlformats.org/presentationml/2006/main">
  <p:tag name="PA" val="v4.1.3"/>
</p:tagLst>
</file>

<file path=ppt/tags/tag164.xml><?xml version="1.0" encoding="utf-8"?>
<p:tagLst xmlns:p="http://schemas.openxmlformats.org/presentationml/2006/main">
  <p:tag name="PA" val="v4.1.3"/>
</p:tagLst>
</file>

<file path=ppt/tags/tag165.xml><?xml version="1.0" encoding="utf-8"?>
<p:tagLst xmlns:p="http://schemas.openxmlformats.org/presentationml/2006/main">
  <p:tag name="PA" val="v4.1.3"/>
</p:tagLst>
</file>

<file path=ppt/tags/tag166.xml><?xml version="1.0" encoding="utf-8"?>
<p:tagLst xmlns:p="http://schemas.openxmlformats.org/presentationml/2006/main">
  <p:tag name="PA" val="v4.1.3"/>
</p:tagLst>
</file>

<file path=ppt/tags/tag167.xml><?xml version="1.0" encoding="utf-8"?>
<p:tagLst xmlns:p="http://schemas.openxmlformats.org/presentationml/2006/main">
  <p:tag name="PA" val="v4.1.3"/>
</p:tagLst>
</file>

<file path=ppt/tags/tag168.xml><?xml version="1.0" encoding="utf-8"?>
<p:tagLst xmlns:p="http://schemas.openxmlformats.org/presentationml/2006/main">
  <p:tag name="PA" val="v4.1.3"/>
</p:tagLst>
</file>

<file path=ppt/tags/tag169.xml><?xml version="1.0" encoding="utf-8"?>
<p:tagLst xmlns:p="http://schemas.openxmlformats.org/presentationml/2006/main">
  <p:tag name="PA" val="v4.1.3"/>
</p:tagLst>
</file>

<file path=ppt/tags/tag17.xml><?xml version="1.0" encoding="utf-8"?>
<p:tagLst xmlns:p="http://schemas.openxmlformats.org/presentationml/2006/main">
  <p:tag name="KSO_WM_SLIDE_ITEM_CNT" val="4"/>
</p:tagLst>
</file>

<file path=ppt/tags/tag170.xml><?xml version="1.0" encoding="utf-8"?>
<p:tagLst xmlns:p="http://schemas.openxmlformats.org/presentationml/2006/main">
  <p:tag name="PA" val="v4.1.3"/>
</p:tagLst>
</file>

<file path=ppt/tags/tag171.xml><?xml version="1.0" encoding="utf-8"?>
<p:tagLst xmlns:p="http://schemas.openxmlformats.org/presentationml/2006/main">
  <p:tag name="PA" val="v4.1.3"/>
</p:tagLst>
</file>

<file path=ppt/tags/tag172.xml><?xml version="1.0" encoding="utf-8"?>
<p:tagLst xmlns:p="http://schemas.openxmlformats.org/presentationml/2006/main">
  <p:tag name="PA" val="v4.1.3"/>
</p:tagLst>
</file>

<file path=ppt/tags/tag173.xml><?xml version="1.0" encoding="utf-8"?>
<p:tagLst xmlns:p="http://schemas.openxmlformats.org/presentationml/2006/main">
  <p:tag name="PA" val="v4.1.3"/>
</p:tagLst>
</file>

<file path=ppt/tags/tag174.xml><?xml version="1.0" encoding="utf-8"?>
<p:tagLst xmlns:p="http://schemas.openxmlformats.org/presentationml/2006/main">
  <p:tag name="PA" val="v4.1.3"/>
</p:tagLst>
</file>

<file path=ppt/tags/tag175.xml><?xml version="1.0" encoding="utf-8"?>
<p:tagLst xmlns:p="http://schemas.openxmlformats.org/presentationml/2006/main">
  <p:tag name="PA" val="v4.1.3"/>
</p:tagLst>
</file>

<file path=ppt/tags/tag176.xml><?xml version="1.0" encoding="utf-8"?>
<p:tagLst xmlns:p="http://schemas.openxmlformats.org/presentationml/2006/main">
  <p:tag name="PA" val="v4.1.3"/>
</p:tagLst>
</file>

<file path=ppt/tags/tag177.xml><?xml version="1.0" encoding="utf-8"?>
<p:tagLst xmlns:p="http://schemas.openxmlformats.org/presentationml/2006/main">
  <p:tag name="KSO_WM_DOC_GUID" val="{ebae741e-f6be-4508-b345-b70f422bb642}"/>
</p:tagLst>
</file>

<file path=ppt/tags/tag18.xml><?xml version="1.0" encoding="utf-8"?>
<p:tagLst xmlns:p="http://schemas.openxmlformats.org/presentationml/2006/main">
  <p:tag name="KSO_WM_SLIDE_ITEM_CNT" val="4"/>
</p:tagLst>
</file>

<file path=ppt/tags/tag19.xml><?xml version="1.0" encoding="utf-8"?>
<p:tagLst xmlns:p="http://schemas.openxmlformats.org/presentationml/2006/main">
  <p:tag name="PA" val="v4.1.3"/>
</p:tagLst>
</file>

<file path=ppt/tags/tag2.xml><?xml version="1.0" encoding="utf-8"?>
<p:tagLst xmlns:p="http://schemas.openxmlformats.org/presentationml/2006/main">
  <p:tag name="PA" val="v4.1.3"/>
</p:tagLst>
</file>

<file path=ppt/tags/tag20.xml><?xml version="1.0" encoding="utf-8"?>
<p:tagLst xmlns:p="http://schemas.openxmlformats.org/presentationml/2006/main">
  <p:tag name="PA" val="v4.1.3"/>
</p:tagLst>
</file>

<file path=ppt/tags/tag21.xml><?xml version="1.0" encoding="utf-8"?>
<p:tagLst xmlns:p="http://schemas.openxmlformats.org/presentationml/2006/main">
  <p:tag name="KSO_WM_SLIDE_ITEM_CNT" val="4"/>
</p:tagLst>
</file>

<file path=ppt/tags/tag22.xml><?xml version="1.0" encoding="utf-8"?>
<p:tagLst xmlns:p="http://schemas.openxmlformats.org/presentationml/2006/main">
  <p:tag name="PA" val="v4.1.3"/>
</p:tagLst>
</file>

<file path=ppt/tags/tag23.xml><?xml version="1.0" encoding="utf-8"?>
<p:tagLst xmlns:p="http://schemas.openxmlformats.org/presentationml/2006/main">
  <p:tag name="PA" val="v4.1.3"/>
</p:tagLst>
</file>

<file path=ppt/tags/tag24.xml><?xml version="1.0" encoding="utf-8"?>
<p:tagLst xmlns:p="http://schemas.openxmlformats.org/presentationml/2006/main">
  <p:tag name="KSO_WM_SLIDE_ITEM_CNT" val="4"/>
</p:tagLst>
</file>

<file path=ppt/tags/tag25.xml><?xml version="1.0" encoding="utf-8"?>
<p:tagLst xmlns:p="http://schemas.openxmlformats.org/presentationml/2006/main">
  <p:tag name="KSO_WM_SLIDE_ITEM_CNT" val="4"/>
</p:tagLst>
</file>

<file path=ppt/tags/tag26.xml><?xml version="1.0" encoding="utf-8"?>
<p:tagLst xmlns:p="http://schemas.openxmlformats.org/presentationml/2006/main">
  <p:tag name="PA" val="v4.1.3"/>
</p:tagLst>
</file>

<file path=ppt/tags/tag27.xml><?xml version="1.0" encoding="utf-8"?>
<p:tagLst xmlns:p="http://schemas.openxmlformats.org/presentationml/2006/main">
  <p:tag name="PA" val="v4.1.3"/>
</p:tagLst>
</file>

<file path=ppt/tags/tag28.xml><?xml version="1.0" encoding="utf-8"?>
<p:tagLst xmlns:p="http://schemas.openxmlformats.org/presentationml/2006/main">
  <p:tag name="KSO_WM_SLIDE_ITEM_CNT" val="4"/>
</p:tagLst>
</file>

<file path=ppt/tags/tag29.xml><?xml version="1.0" encoding="utf-8"?>
<p:tagLst xmlns:p="http://schemas.openxmlformats.org/presentationml/2006/main">
  <p:tag name="KSO_WM_SLIDE_ITEM_CNT" val="4"/>
</p:tagLst>
</file>

<file path=ppt/tags/tag3.xml><?xml version="1.0" encoding="utf-8"?>
<p:tagLst xmlns:p="http://schemas.openxmlformats.org/presentationml/2006/main">
  <p:tag name="PA" val="v4.1.3"/>
</p:tagLst>
</file>

<file path=ppt/tags/tag30.xml><?xml version="1.0" encoding="utf-8"?>
<p:tagLst xmlns:p="http://schemas.openxmlformats.org/presentationml/2006/main">
  <p:tag name="PA" val="v4.1.3"/>
</p:tagLst>
</file>

<file path=ppt/tags/tag31.xml><?xml version="1.0" encoding="utf-8"?>
<p:tagLst xmlns:p="http://schemas.openxmlformats.org/presentationml/2006/main">
  <p:tag name="PA" val="v4.1.3"/>
</p:tagLst>
</file>

<file path=ppt/tags/tag32.xml><?xml version="1.0" encoding="utf-8"?>
<p:tagLst xmlns:p="http://schemas.openxmlformats.org/presentationml/2006/main">
  <p:tag name="KSO_WM_SLIDE_ITEM_CNT" val="4"/>
</p:tagLst>
</file>

<file path=ppt/tags/tag33.xml><?xml version="1.0" encoding="utf-8"?>
<p:tagLst xmlns:p="http://schemas.openxmlformats.org/presentationml/2006/main">
  <p:tag name="KSO_WM_SLIDE_ITEM_CNT" val="4"/>
</p:tagLst>
</file>

<file path=ppt/tags/tag34.xml><?xml version="1.0" encoding="utf-8"?>
<p:tagLst xmlns:p="http://schemas.openxmlformats.org/presentationml/2006/main">
  <p:tag name="PA" val="v4.1.3"/>
</p:tagLst>
</file>

<file path=ppt/tags/tag35.xml><?xml version="1.0" encoding="utf-8"?>
<p:tagLst xmlns:p="http://schemas.openxmlformats.org/presentationml/2006/main">
  <p:tag name="PA" val="v4.1.3"/>
</p:tagLst>
</file>

<file path=ppt/tags/tag36.xml><?xml version="1.0" encoding="utf-8"?>
<p:tagLst xmlns:p="http://schemas.openxmlformats.org/presentationml/2006/main">
  <p:tag name="KSO_WM_SLIDE_ITEM_CNT" val="4"/>
</p:tagLst>
</file>

<file path=ppt/tags/tag37.xml><?xml version="1.0" encoding="utf-8"?>
<p:tagLst xmlns:p="http://schemas.openxmlformats.org/presentationml/2006/main">
  <p:tag name="PA" val="v4.1.3"/>
</p:tagLst>
</file>

<file path=ppt/tags/tag38.xml><?xml version="1.0" encoding="utf-8"?>
<p:tagLst xmlns:p="http://schemas.openxmlformats.org/presentationml/2006/main">
  <p:tag name="PA" val="v4.1.3"/>
</p:tagLst>
</file>

<file path=ppt/tags/tag39.xml><?xml version="1.0" encoding="utf-8"?>
<p:tagLst xmlns:p="http://schemas.openxmlformats.org/presentationml/2006/main">
  <p:tag name="KSO_WM_SLIDE_ITEM_CNT" val="4"/>
</p:tagLst>
</file>

<file path=ppt/tags/tag4.xml><?xml version="1.0" encoding="utf-8"?>
<p:tagLst xmlns:p="http://schemas.openxmlformats.org/presentationml/2006/main">
  <p:tag name="PA" val="v4.1.3"/>
</p:tagLst>
</file>

<file path=ppt/tags/tag40.xml><?xml version="1.0" encoding="utf-8"?>
<p:tagLst xmlns:p="http://schemas.openxmlformats.org/presentationml/2006/main">
  <p:tag name="PA" val="v4.1.3"/>
</p:tagLst>
</file>

<file path=ppt/tags/tag41.xml><?xml version="1.0" encoding="utf-8"?>
<p:tagLst xmlns:p="http://schemas.openxmlformats.org/presentationml/2006/main">
  <p:tag name="PA" val="v4.1.3"/>
</p:tagLst>
</file>

<file path=ppt/tags/tag42.xml><?xml version="1.0" encoding="utf-8"?>
<p:tagLst xmlns:p="http://schemas.openxmlformats.org/presentationml/2006/main">
  <p:tag name="KSO_WM_SLIDE_ITEM_CNT" val="4"/>
</p:tagLst>
</file>

<file path=ppt/tags/tag43.xml><?xml version="1.0" encoding="utf-8"?>
<p:tagLst xmlns:p="http://schemas.openxmlformats.org/presentationml/2006/main">
  <p:tag name="PA" val="v4.1.3"/>
</p:tagLst>
</file>

<file path=ppt/tags/tag44.xml><?xml version="1.0" encoding="utf-8"?>
<p:tagLst xmlns:p="http://schemas.openxmlformats.org/presentationml/2006/main">
  <p:tag name="PA" val="v4.1.3"/>
</p:tagLst>
</file>

<file path=ppt/tags/tag45.xml><?xml version="1.0" encoding="utf-8"?>
<p:tagLst xmlns:p="http://schemas.openxmlformats.org/presentationml/2006/main">
  <p:tag name="KSO_WM_SLIDE_ITEM_CNT" val="4"/>
</p:tagLst>
</file>

<file path=ppt/tags/tag46.xml><?xml version="1.0" encoding="utf-8"?>
<p:tagLst xmlns:p="http://schemas.openxmlformats.org/presentationml/2006/main">
  <p:tag name="KSO_WM_SLIDE_ITEM_CNT" val="4"/>
</p:tagLst>
</file>

<file path=ppt/tags/tag47.xml><?xml version="1.0" encoding="utf-8"?>
<p:tagLst xmlns:p="http://schemas.openxmlformats.org/presentationml/2006/main">
  <p:tag name="PA" val="v4.1.3"/>
</p:tagLst>
</file>

<file path=ppt/tags/tag48.xml><?xml version="1.0" encoding="utf-8"?>
<p:tagLst xmlns:p="http://schemas.openxmlformats.org/presentationml/2006/main">
  <p:tag name="PA" val="v4.1.3"/>
</p:tagLst>
</file>

<file path=ppt/tags/tag49.xml><?xml version="1.0" encoding="utf-8"?>
<p:tagLst xmlns:p="http://schemas.openxmlformats.org/presentationml/2006/main">
  <p:tag name="KSO_WM_SLIDE_ITEM_CNT" val="4"/>
</p:tagLst>
</file>

<file path=ppt/tags/tag5.xml><?xml version="1.0" encoding="utf-8"?>
<p:tagLst xmlns:p="http://schemas.openxmlformats.org/presentationml/2006/main">
  <p:tag name="PA" val="v4.1.3"/>
</p:tagLst>
</file>

<file path=ppt/tags/tag50.xml><?xml version="1.0" encoding="utf-8"?>
<p:tagLst xmlns:p="http://schemas.openxmlformats.org/presentationml/2006/main">
  <p:tag name="PA" val="v4.1.3"/>
</p:tagLst>
</file>

<file path=ppt/tags/tag51.xml><?xml version="1.0" encoding="utf-8"?>
<p:tagLst xmlns:p="http://schemas.openxmlformats.org/presentationml/2006/main">
  <p:tag name="PA" val="v4.1.3"/>
</p:tagLst>
</file>

<file path=ppt/tags/tag52.xml><?xml version="1.0" encoding="utf-8"?>
<p:tagLst xmlns:p="http://schemas.openxmlformats.org/presentationml/2006/main">
  <p:tag name="KSO_WM_SLIDE_ITEM_CNT" val="4"/>
</p:tagLst>
</file>

<file path=ppt/tags/tag53.xml><?xml version="1.0" encoding="utf-8"?>
<p:tagLst xmlns:p="http://schemas.openxmlformats.org/presentationml/2006/main">
  <p:tag name="KSO_WM_SLIDE_ITEM_CNT" val="4"/>
</p:tagLst>
</file>

<file path=ppt/tags/tag54.xml><?xml version="1.0" encoding="utf-8"?>
<p:tagLst xmlns:p="http://schemas.openxmlformats.org/presentationml/2006/main">
  <p:tag name="PA" val="v4.1.3"/>
</p:tagLst>
</file>

<file path=ppt/tags/tag55.xml><?xml version="1.0" encoding="utf-8"?>
<p:tagLst xmlns:p="http://schemas.openxmlformats.org/presentationml/2006/main">
  <p:tag name="PA" val="v4.1.3"/>
</p:tagLst>
</file>

<file path=ppt/tags/tag56.xml><?xml version="1.0" encoding="utf-8"?>
<p:tagLst xmlns:p="http://schemas.openxmlformats.org/presentationml/2006/main">
  <p:tag name="KSO_WM_SLIDE_ITEM_CNT" val="4"/>
</p:tagLst>
</file>

<file path=ppt/tags/tag57.xml><?xml version="1.0" encoding="utf-8"?>
<p:tagLst xmlns:p="http://schemas.openxmlformats.org/presentationml/2006/main">
  <p:tag name="PA" val="v4.1.3"/>
</p:tagLst>
</file>

<file path=ppt/tags/tag58.xml><?xml version="1.0" encoding="utf-8"?>
<p:tagLst xmlns:p="http://schemas.openxmlformats.org/presentationml/2006/main">
  <p:tag name="PA" val="v4.1.3"/>
</p:tagLst>
</file>

<file path=ppt/tags/tag59.xml><?xml version="1.0" encoding="utf-8"?>
<p:tagLst xmlns:p="http://schemas.openxmlformats.org/presentationml/2006/main">
  <p:tag name="KSO_WM_SLIDE_ITEM_CNT" val="4"/>
</p:tagLst>
</file>

<file path=ppt/tags/tag6.xml><?xml version="1.0" encoding="utf-8"?>
<p:tagLst xmlns:p="http://schemas.openxmlformats.org/presentationml/2006/main">
  <p:tag name="PA" val="v4.1.3"/>
</p:tagLst>
</file>

<file path=ppt/tags/tag60.xml><?xml version="1.0" encoding="utf-8"?>
<p:tagLst xmlns:p="http://schemas.openxmlformats.org/presentationml/2006/main">
  <p:tag name="KSO_WM_SLIDE_ITEM_CNT" val="4"/>
</p:tagLst>
</file>

<file path=ppt/tags/tag61.xml><?xml version="1.0" encoding="utf-8"?>
<p:tagLst xmlns:p="http://schemas.openxmlformats.org/presentationml/2006/main">
  <p:tag name="PA" val="v4.1.3"/>
</p:tagLst>
</file>

<file path=ppt/tags/tag62.xml><?xml version="1.0" encoding="utf-8"?>
<p:tagLst xmlns:p="http://schemas.openxmlformats.org/presentationml/2006/main">
  <p:tag name="PA" val="v4.1.3"/>
</p:tagLst>
</file>

<file path=ppt/tags/tag63.xml><?xml version="1.0" encoding="utf-8"?>
<p:tagLst xmlns:p="http://schemas.openxmlformats.org/presentationml/2006/main">
  <p:tag name="KSO_WM_SLIDE_ITEM_CNT" val="4"/>
</p:tagLst>
</file>

<file path=ppt/tags/tag64.xml><?xml version="1.0" encoding="utf-8"?>
<p:tagLst xmlns:p="http://schemas.openxmlformats.org/presentationml/2006/main">
  <p:tag name="PA" val="v4.1.3"/>
</p:tagLst>
</file>

<file path=ppt/tags/tag65.xml><?xml version="1.0" encoding="utf-8"?>
<p:tagLst xmlns:p="http://schemas.openxmlformats.org/presentationml/2006/main">
  <p:tag name="PA" val="v4.1.3"/>
</p:tagLst>
</file>

<file path=ppt/tags/tag66.xml><?xml version="1.0" encoding="utf-8"?>
<p:tagLst xmlns:p="http://schemas.openxmlformats.org/presentationml/2006/main">
  <p:tag name="KSO_WM_SLIDE_ITEM_CNT" val="4"/>
</p:tagLst>
</file>

<file path=ppt/tags/tag67.xml><?xml version="1.0" encoding="utf-8"?>
<p:tagLst xmlns:p="http://schemas.openxmlformats.org/presentationml/2006/main">
  <p:tag name="PA" val="v4.1.3"/>
</p:tagLst>
</file>

<file path=ppt/tags/tag68.xml><?xml version="1.0" encoding="utf-8"?>
<p:tagLst xmlns:p="http://schemas.openxmlformats.org/presentationml/2006/main">
  <p:tag name="PA" val="v4.1.3"/>
</p:tagLst>
</file>

<file path=ppt/tags/tag69.xml><?xml version="1.0" encoding="utf-8"?>
<p:tagLst xmlns:p="http://schemas.openxmlformats.org/presentationml/2006/main">
  <p:tag name="KSO_WM_SLIDE_ITEM_CNT" val="4"/>
</p:tagLst>
</file>

<file path=ppt/tags/tag7.xml><?xml version="1.0" encoding="utf-8"?>
<p:tagLst xmlns:p="http://schemas.openxmlformats.org/presentationml/2006/main">
  <p:tag name="PA" val="v4.1.3"/>
</p:tagLst>
</file>

<file path=ppt/tags/tag70.xml><?xml version="1.0" encoding="utf-8"?>
<p:tagLst xmlns:p="http://schemas.openxmlformats.org/presentationml/2006/main">
  <p:tag name="PA" val="v4.1.3"/>
</p:tagLst>
</file>

<file path=ppt/tags/tag71.xml><?xml version="1.0" encoding="utf-8"?>
<p:tagLst xmlns:p="http://schemas.openxmlformats.org/presentationml/2006/main">
  <p:tag name="PA" val="v4.1.3"/>
</p:tagLst>
</file>

<file path=ppt/tags/tag72.xml><?xml version="1.0" encoding="utf-8"?>
<p:tagLst xmlns:p="http://schemas.openxmlformats.org/presentationml/2006/main">
  <p:tag name="KSO_WM_SLIDE_ITEM_CNT" val="4"/>
</p:tagLst>
</file>

<file path=ppt/tags/tag73.xml><?xml version="1.0" encoding="utf-8"?>
<p:tagLst xmlns:p="http://schemas.openxmlformats.org/presentationml/2006/main">
  <p:tag name="PA" val="v4.1.3"/>
</p:tagLst>
</file>

<file path=ppt/tags/tag74.xml><?xml version="1.0" encoding="utf-8"?>
<p:tagLst xmlns:p="http://schemas.openxmlformats.org/presentationml/2006/main">
  <p:tag name="PA" val="v4.1.3"/>
</p:tagLst>
</file>

<file path=ppt/tags/tag75.xml><?xml version="1.0" encoding="utf-8"?>
<p:tagLst xmlns:p="http://schemas.openxmlformats.org/presentationml/2006/main">
  <p:tag name="KSO_WM_SLIDE_ITEM_CNT" val="4"/>
</p:tagLst>
</file>

<file path=ppt/tags/tag76.xml><?xml version="1.0" encoding="utf-8"?>
<p:tagLst xmlns:p="http://schemas.openxmlformats.org/presentationml/2006/main">
  <p:tag name="KSO_WM_SLIDE_ITEM_CNT" val="4"/>
</p:tagLst>
</file>

<file path=ppt/tags/tag77.xml><?xml version="1.0" encoding="utf-8"?>
<p:tagLst xmlns:p="http://schemas.openxmlformats.org/presentationml/2006/main">
  <p:tag name="PA" val="v4.1.3"/>
</p:tagLst>
</file>

<file path=ppt/tags/tag78.xml><?xml version="1.0" encoding="utf-8"?>
<p:tagLst xmlns:p="http://schemas.openxmlformats.org/presentationml/2006/main">
  <p:tag name="PA" val="v4.1.3"/>
</p:tagLst>
</file>

<file path=ppt/tags/tag79.xml><?xml version="1.0" encoding="utf-8"?>
<p:tagLst xmlns:p="http://schemas.openxmlformats.org/presentationml/2006/main">
  <p:tag name="KSO_WM_SLIDE_ITEM_CNT" val="4"/>
</p:tagLst>
</file>

<file path=ppt/tags/tag8.xml><?xml version="1.0" encoding="utf-8"?>
<p:tagLst xmlns:p="http://schemas.openxmlformats.org/presentationml/2006/main">
  <p:tag name="PA" val="v4.1.3"/>
</p:tagLst>
</file>

<file path=ppt/tags/tag80.xml><?xml version="1.0" encoding="utf-8"?>
<p:tagLst xmlns:p="http://schemas.openxmlformats.org/presentationml/2006/main">
  <p:tag name="PA" val="v4.1.3"/>
</p:tagLst>
</file>

<file path=ppt/tags/tag81.xml><?xml version="1.0" encoding="utf-8"?>
<p:tagLst xmlns:p="http://schemas.openxmlformats.org/presentationml/2006/main">
  <p:tag name="PA" val="v4.1.3"/>
</p:tagLst>
</file>

<file path=ppt/tags/tag82.xml><?xml version="1.0" encoding="utf-8"?>
<p:tagLst xmlns:p="http://schemas.openxmlformats.org/presentationml/2006/main">
  <p:tag name="KSO_WM_SLIDE_ITEM_CNT" val="4"/>
</p:tagLst>
</file>

<file path=ppt/tags/tag83.xml><?xml version="1.0" encoding="utf-8"?>
<p:tagLst xmlns:p="http://schemas.openxmlformats.org/presentationml/2006/main">
  <p:tag name="PA" val="v4.1.3"/>
</p:tagLst>
</file>

<file path=ppt/tags/tag84.xml><?xml version="1.0" encoding="utf-8"?>
<p:tagLst xmlns:p="http://schemas.openxmlformats.org/presentationml/2006/main">
  <p:tag name="PA" val="v4.1.3"/>
</p:tagLst>
</file>

<file path=ppt/tags/tag85.xml><?xml version="1.0" encoding="utf-8"?>
<p:tagLst xmlns:p="http://schemas.openxmlformats.org/presentationml/2006/main">
  <p:tag name="KSO_WM_SLIDE_ITEM_CNT" val="4"/>
</p:tagLst>
</file>

<file path=ppt/tags/tag86.xml><?xml version="1.0" encoding="utf-8"?>
<p:tagLst xmlns:p="http://schemas.openxmlformats.org/presentationml/2006/main">
  <p:tag name="PA" val="v4.1.3"/>
</p:tagLst>
</file>

<file path=ppt/tags/tag87.xml><?xml version="1.0" encoding="utf-8"?>
<p:tagLst xmlns:p="http://schemas.openxmlformats.org/presentationml/2006/main">
  <p:tag name="PA" val="v4.1.3"/>
</p:tagLst>
</file>

<file path=ppt/tags/tag88.xml><?xml version="1.0" encoding="utf-8"?>
<p:tagLst xmlns:p="http://schemas.openxmlformats.org/presentationml/2006/main">
  <p:tag name="KSO_WM_SLIDE_ITEM_CNT" val="4"/>
</p:tagLst>
</file>

<file path=ppt/tags/tag89.xml><?xml version="1.0" encoding="utf-8"?>
<p:tagLst xmlns:p="http://schemas.openxmlformats.org/presentationml/2006/main">
  <p:tag name="PA" val="v4.1.3"/>
</p:tagLst>
</file>

<file path=ppt/tags/tag9.xml><?xml version="1.0" encoding="utf-8"?>
<p:tagLst xmlns:p="http://schemas.openxmlformats.org/presentationml/2006/main">
  <p:tag name="KSO_WM_SLIDE_ITEM_CNT" val="4"/>
</p:tagLst>
</file>

<file path=ppt/tags/tag90.xml><?xml version="1.0" encoding="utf-8"?>
<p:tagLst xmlns:p="http://schemas.openxmlformats.org/presentationml/2006/main">
  <p:tag name="PA" val="v4.1.3"/>
</p:tagLst>
</file>

<file path=ppt/tags/tag91.xml><?xml version="1.0" encoding="utf-8"?>
<p:tagLst xmlns:p="http://schemas.openxmlformats.org/presentationml/2006/main">
  <p:tag name="KSO_WM_SLIDE_ITEM_CNT" val="4"/>
</p:tagLst>
</file>

<file path=ppt/tags/tag92.xml><?xml version="1.0" encoding="utf-8"?>
<p:tagLst xmlns:p="http://schemas.openxmlformats.org/presentationml/2006/main">
  <p:tag name="PA" val="v4.1.3"/>
</p:tagLst>
</file>

<file path=ppt/tags/tag93.xml><?xml version="1.0" encoding="utf-8"?>
<p:tagLst xmlns:p="http://schemas.openxmlformats.org/presentationml/2006/main">
  <p:tag name="PA" val="v4.1.3"/>
</p:tagLst>
</file>

<file path=ppt/tags/tag94.xml><?xml version="1.0" encoding="utf-8"?>
<p:tagLst xmlns:p="http://schemas.openxmlformats.org/presentationml/2006/main">
  <p:tag name="KSO_WM_SLIDE_ITEM_CNT" val="4"/>
</p:tagLst>
</file>

<file path=ppt/tags/tag95.xml><?xml version="1.0" encoding="utf-8"?>
<p:tagLst xmlns:p="http://schemas.openxmlformats.org/presentationml/2006/main">
  <p:tag name="PA" val="v4.1.3"/>
</p:tagLst>
</file>

<file path=ppt/tags/tag96.xml><?xml version="1.0" encoding="utf-8"?>
<p:tagLst xmlns:p="http://schemas.openxmlformats.org/presentationml/2006/main">
  <p:tag name="PA" val="v4.1.3"/>
</p:tagLst>
</file>

<file path=ppt/tags/tag97.xml><?xml version="1.0" encoding="utf-8"?>
<p:tagLst xmlns:p="http://schemas.openxmlformats.org/presentationml/2006/main">
  <p:tag name="KSO_WM_SLIDE_ITEM_CNT" val="4"/>
</p:tagLst>
</file>

<file path=ppt/tags/tag98.xml><?xml version="1.0" encoding="utf-8"?>
<p:tagLst xmlns:p="http://schemas.openxmlformats.org/presentationml/2006/main">
  <p:tag name="PA" val="v4.1.3"/>
</p:tagLst>
</file>

<file path=ppt/tags/tag99.xml><?xml version="1.0" encoding="utf-8"?>
<p:tagLst xmlns:p="http://schemas.openxmlformats.org/presentationml/2006/main">
  <p:tag name="PA" val="v4.1.3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自定义 1">
      <a:dk1>
        <a:srgbClr val="333333"/>
      </a:dk1>
      <a:lt1>
        <a:srgbClr val="FFFFFF"/>
      </a:lt1>
      <a:dk2>
        <a:srgbClr val="333333"/>
      </a:dk2>
      <a:lt2>
        <a:srgbClr val="FFFFFF"/>
      </a:lt2>
      <a:accent1>
        <a:srgbClr val="1D69A3"/>
      </a:accent1>
      <a:accent2>
        <a:srgbClr val="84CBC3"/>
      </a:accent2>
      <a:accent3>
        <a:srgbClr val="F8D158"/>
      </a:accent3>
      <a:accent4>
        <a:srgbClr val="F57365"/>
      </a:accent4>
      <a:accent5>
        <a:srgbClr val="7FC9EC"/>
      </a:accent5>
      <a:accent6>
        <a:srgbClr val="8689D0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9274</Words>
  <Application>WPS 演示</Application>
  <PresentationFormat>宽屏</PresentationFormat>
  <Paragraphs>950</Paragraphs>
  <Slides>70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70</vt:i4>
      </vt:variant>
    </vt:vector>
  </HeadingPairs>
  <TitlesOfParts>
    <vt:vector size="87" baseType="lpstr">
      <vt:lpstr>Arial</vt:lpstr>
      <vt:lpstr>宋体</vt:lpstr>
      <vt:lpstr>Wingdings</vt:lpstr>
      <vt:lpstr>Calibri</vt:lpstr>
      <vt:lpstr>等线</vt:lpstr>
      <vt:lpstr>微软雅黑</vt:lpstr>
      <vt:lpstr>Yu Gothic UI Light</vt:lpstr>
      <vt:lpstr>Times New Roman</vt:lpstr>
      <vt:lpstr>Broadway</vt:lpstr>
      <vt:lpstr>Broadway BT</vt:lpstr>
      <vt:lpstr>Arial Unicode MS</vt:lpstr>
      <vt:lpstr>Roboto condensed</vt:lpstr>
      <vt:lpstr>Segoe Print</vt:lpstr>
      <vt:lpstr>等线 Light</vt:lpstr>
      <vt:lpstr>Courier New</vt:lpstr>
      <vt:lpstr>Office 主题​​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旋转矩阵的推导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锐旗设计；https://9ppt.taobao.com</dc:title>
  <dc:creator>锐旗设计;https://9ppt.taobao.com</dc:creator>
  <cp:keywords>锐旗设计; https:/9ppt.taobao.com</cp:keywords>
  <cp:category>锐旗设计;https://9ppt.taobao.com</cp:category>
  <cp:lastModifiedBy>T060764</cp:lastModifiedBy>
  <cp:revision>5141</cp:revision>
  <dcterms:created xsi:type="dcterms:W3CDTF">2016-08-30T15:34:00Z</dcterms:created>
  <dcterms:modified xsi:type="dcterms:W3CDTF">2019-07-02T01:27:54Z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2052-11.1.0.8806</vt:lpwstr>
  </property>
</Properties>
</file>